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</p:sldMasterIdLst>
  <p:notesMasterIdLst>
    <p:notesMasterId r:id="rId31"/>
  </p:notesMasterIdLst>
  <p:sldIdLst>
    <p:sldId id="258" r:id="rId2"/>
    <p:sldId id="257" r:id="rId3"/>
    <p:sldId id="338" r:id="rId4"/>
    <p:sldId id="348" r:id="rId5"/>
    <p:sldId id="349" r:id="rId6"/>
    <p:sldId id="352" r:id="rId7"/>
    <p:sldId id="353" r:id="rId8"/>
    <p:sldId id="354" r:id="rId9"/>
    <p:sldId id="355" r:id="rId10"/>
    <p:sldId id="357" r:id="rId11"/>
    <p:sldId id="358" r:id="rId12"/>
    <p:sldId id="359" r:id="rId13"/>
    <p:sldId id="360" r:id="rId14"/>
    <p:sldId id="361" r:id="rId15"/>
    <p:sldId id="363" r:id="rId16"/>
    <p:sldId id="364" r:id="rId17"/>
    <p:sldId id="362" r:id="rId18"/>
    <p:sldId id="365" r:id="rId19"/>
    <p:sldId id="368" r:id="rId20"/>
    <p:sldId id="366" r:id="rId21"/>
    <p:sldId id="367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anh" initials="o" lastIdx="2" clrIdx="0">
    <p:extLst>
      <p:ext uri="{19B8F6BF-5375-455C-9EA6-DF929625EA0E}">
        <p15:presenceInfo xmlns:p15="http://schemas.microsoft.com/office/powerpoint/2012/main" userId="0cae23a8cf0b44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9B861"/>
    <a:srgbClr val="FBFBFB"/>
    <a:srgbClr val="FF5050"/>
    <a:srgbClr val="FF3300"/>
    <a:srgbClr val="FF3F3F"/>
    <a:srgbClr val="F96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32" autoAdjust="0"/>
  </p:normalViewPr>
  <p:slideViewPr>
    <p:cSldViewPr snapToGrid="0">
      <p:cViewPr varScale="1">
        <p:scale>
          <a:sx n="86" d="100"/>
          <a:sy n="86" d="100"/>
        </p:scale>
        <p:origin x="571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04AC0-CF12-4447-9648-AD000DD2A5D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F7D4C-4580-4BB9-9C45-79C68B9EE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7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C47EE-EC33-45CF-8A9D-B4DDA0853C28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7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3CEF-3A83-4FA3-8312-DAB9818808D5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1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BA686-36A9-4086-AEBD-5AC7F16E6386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3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5C5C-1834-425C-BBEA-EF1EA0B5CA6C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5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DD98-7A14-4D92-98CB-3761AB2E88C6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3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4ED5-285B-4D4E-8F79-585048DBDD6C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5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E0E0-8DA4-4316-BFB4-59E8F7AAA5E9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F914-8324-464D-A2DE-BD1F06E3A3D5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1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DB95-43F9-4225-B7BC-51379F480B4D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1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28A6-CF14-423C-9CD9-AC97CED65CAF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51D0-93D4-4774-BE6E-12C69216AA3B}" type="datetime1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6589-1B08-4985-9270-E9866215E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Light"/>
              </a:defRPr>
            </a:lvl1pPr>
          </a:lstStyle>
          <a:p>
            <a:fld id="{D5F6ACD3-94BE-43F6-8C6E-0AC387CF5490}" type="datetime1">
              <a:rPr lang="ko-KR" altLang="en-US" smtClean="0"/>
              <a:t>2024-01-21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Light"/>
              </a:defRPr>
            </a:lvl1pPr>
          </a:lstStyle>
          <a:p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Light"/>
              </a:defRPr>
            </a:lvl1pPr>
          </a:lstStyle>
          <a:p>
            <a:fld id="{B6B06589-1B08-4985-9270-E9866215E03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49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Ligh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Ligh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Ligh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Ligh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Ligh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2CB14652-94B2-006B-5FF4-228F3DCF9A7E}"/>
              </a:ext>
            </a:extLst>
          </p:cNvPr>
          <p:cNvSpPr txBox="1"/>
          <p:nvPr/>
        </p:nvSpPr>
        <p:spPr>
          <a:xfrm>
            <a:off x="6240979" y="4803989"/>
            <a:ext cx="5682144" cy="130170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lnSpc>
                <a:spcPct val="150000"/>
              </a:lnSpc>
              <a:defRPr/>
            </a:pPr>
            <a:r>
              <a:rPr lang="en-US" altLang="ko-KR" sz="2800" dirty="0">
                <a:solidFill>
                  <a:srgbClr val="000000"/>
                </a:solidFill>
                <a:latin typeface="+mn-ea"/>
                <a:cs typeface="Source Sans Pro"/>
              </a:rPr>
              <a:t>Team 6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rgbClr val="000000"/>
                </a:solidFill>
                <a:latin typeface="+mn-ea"/>
                <a:cs typeface="Source Sans Pro"/>
              </a:rPr>
              <a:t>권명섭</a:t>
            </a:r>
            <a:r>
              <a:rPr lang="en-US" altLang="ko-KR" sz="2800" dirty="0">
                <a:solidFill>
                  <a:srgbClr val="000000"/>
                </a:solidFill>
                <a:latin typeface="+mn-ea"/>
                <a:cs typeface="Source Sans Pro"/>
              </a:rPr>
              <a:t>, </a:t>
            </a:r>
            <a:r>
              <a:rPr lang="ko-KR" altLang="en-US" sz="2800" dirty="0" err="1">
                <a:solidFill>
                  <a:srgbClr val="000000"/>
                </a:solidFill>
                <a:latin typeface="+mn-ea"/>
                <a:cs typeface="Source Sans Pro"/>
              </a:rPr>
              <a:t>응웬푹레안</a:t>
            </a:r>
            <a:endParaRPr lang="en-US" sz="2400" dirty="0">
              <a:solidFill>
                <a:srgbClr val="000000"/>
              </a:solidFill>
              <a:latin typeface="+mn-ea"/>
              <a:cs typeface="Source Sans Pro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144B026C-F77E-001C-50A1-28C905DBDEDA}"/>
              </a:ext>
            </a:extLst>
          </p:cNvPr>
          <p:cNvSpPr>
            <a:spLocks noGrp="1" noTextEdit="1"/>
          </p:cNvSpPr>
          <p:nvPr/>
        </p:nvSpPr>
        <p:spPr>
          <a:xfrm>
            <a:off x="5401092" y="576177"/>
            <a:ext cx="1336010" cy="1822418"/>
          </a:xfrm>
        </p:spPr>
        <p:txBody>
          <a:bodyPr vert="horz" wrap="square" lIns="91440" tIns="45720" rIns="91440" bIns="45720" anchor="ctr">
            <a:noAutofit/>
          </a:bodyPr>
          <a:lstStyle>
            <a:lvl1pPr marL="228600" indent="-22860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kumimoji="0" sz="1200" b="0" i="0" u="none" strike="noStrike" kern="1200" cap="none" spc="0" normalizeH="0" baseline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637BE-73F7-24FE-9B04-BCA3DF7D0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9B1ACD-10A4-394F-96EC-D523F5F80EDF}"/>
              </a:ext>
            </a:extLst>
          </p:cNvPr>
          <p:cNvGrpSpPr/>
          <p:nvPr/>
        </p:nvGrpSpPr>
        <p:grpSpPr>
          <a:xfrm>
            <a:off x="0" y="1403159"/>
            <a:ext cx="12192001" cy="2881741"/>
            <a:chOff x="0" y="2674885"/>
            <a:chExt cx="12192001" cy="1369357"/>
          </a:xfrm>
        </p:grpSpPr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09630437-D7F5-B718-B85D-7476418DF218}"/>
                </a:ext>
              </a:extLst>
            </p:cNvPr>
            <p:cNvSpPr txBox="1"/>
            <p:nvPr/>
          </p:nvSpPr>
          <p:spPr>
            <a:xfrm>
              <a:off x="0" y="2674885"/>
              <a:ext cx="12192001" cy="817351"/>
            </a:xfrm>
            <a:prstGeom prst="rect">
              <a:avLst/>
            </a:prstGeom>
          </p:spPr>
          <p:txBody>
            <a:bodyPr vert="horz" lIns="0" tIns="45720" rIns="0" bIns="45720" anchor="ctr">
              <a:noAutofit/>
            </a:bodyPr>
            <a:lstStyle>
              <a:lvl1pPr marL="0" indent="0" algn="l" defTabSz="232257" rtl="0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None/>
                <a:defRPr kumimoji="0" sz="4800" b="0" i="0" u="none" strike="noStrike" kern="1200" cap="none" spc="0" normalizeH="0" baseline="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ctr">
                <a:defRPr/>
              </a:pPr>
              <a:r>
                <a:rPr lang="ko-KR" altLang="en-US" sz="4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마이크로 프로세서</a:t>
              </a:r>
              <a:endPara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>
                <a:defRPr/>
              </a:pPr>
              <a:r>
                <a:rPr lang="ko-KR" altLang="en-US" sz="4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설계 및 실험</a:t>
              </a:r>
              <a:endParaRPr lang="en-US" sz="4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12" name="Straight Connector 4">
              <a:extLst>
                <a:ext uri="{FF2B5EF4-FFF2-40B4-BE49-F238E27FC236}">
                  <a16:creationId xmlns:a16="http://schemas.microsoft.com/office/drawing/2014/main" id="{B1935231-3A39-994C-F1FF-5713159CD0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947" y="3429000"/>
              <a:ext cx="3122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4">
              <a:extLst>
                <a:ext uri="{FF2B5EF4-FFF2-40B4-BE49-F238E27FC236}">
                  <a16:creationId xmlns:a16="http://schemas.microsoft.com/office/drawing/2014/main" id="{13B5DBB1-A302-CC8B-1770-294E56F2CAC1}"/>
                </a:ext>
              </a:extLst>
            </p:cNvPr>
            <p:cNvSpPr txBox="1"/>
            <p:nvPr/>
          </p:nvSpPr>
          <p:spPr>
            <a:xfrm>
              <a:off x="0" y="3492809"/>
              <a:ext cx="12192001" cy="551433"/>
            </a:xfrm>
            <a:prstGeom prst="rect">
              <a:avLst/>
            </a:prstGeom>
          </p:spPr>
          <p:txBody>
            <a:bodyPr vert="horz" lIns="0" tIns="45720" rIns="0" bIns="45720" anchor="ctr">
              <a:noAutofit/>
            </a:bodyPr>
            <a:lstStyle>
              <a:lvl1pPr marL="0" indent="0" algn="l" defTabSz="232257" rtl="0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None/>
                <a:defRPr kumimoji="0" sz="4800" b="0" i="0" u="none" strike="noStrike" kern="1200" cap="none" spc="0" normalizeH="0" baseline="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ctr">
                <a:defRPr/>
              </a:pPr>
              <a:r>
                <a:rPr lang="en-US" sz="4000" dirty="0"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Term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86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05D7D77-B2D2-043A-3F07-15DCADE00A2D}"/>
              </a:ext>
            </a:extLst>
          </p:cNvPr>
          <p:cNvGrpSpPr/>
          <p:nvPr/>
        </p:nvGrpSpPr>
        <p:grpSpPr>
          <a:xfrm>
            <a:off x="9672229" y="5521671"/>
            <a:ext cx="1446833" cy="447531"/>
            <a:chOff x="9617496" y="5521671"/>
            <a:chExt cx="1446833" cy="447531"/>
          </a:xfrm>
        </p:grpSpPr>
        <p:sp>
          <p:nvSpPr>
            <p:cNvPr id="198" name="Shape">
              <a:extLst>
                <a:ext uri="{FF2B5EF4-FFF2-40B4-BE49-F238E27FC236}">
                  <a16:creationId xmlns:a16="http://schemas.microsoft.com/office/drawing/2014/main" id="{F2EE62EE-C09B-B837-CAC7-208E7A12F70F}"/>
                </a:ext>
              </a:extLst>
            </p:cNvPr>
            <p:cNvSpPr/>
            <p:nvPr/>
          </p:nvSpPr>
          <p:spPr>
            <a:xfrm>
              <a:off x="9617496" y="5521671"/>
              <a:ext cx="532061" cy="44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12368"/>
                  </a:moveTo>
                  <a:cubicBezTo>
                    <a:pt x="17260" y="1568"/>
                    <a:pt x="17260" y="1568"/>
                    <a:pt x="17260" y="1568"/>
                  </a:cubicBezTo>
                  <a:cubicBezTo>
                    <a:pt x="17260" y="523"/>
                    <a:pt x="16432" y="0"/>
                    <a:pt x="15554" y="0"/>
                  </a:cubicBezTo>
                  <a:cubicBezTo>
                    <a:pt x="6046" y="0"/>
                    <a:pt x="6046" y="0"/>
                    <a:pt x="6046" y="0"/>
                  </a:cubicBezTo>
                  <a:cubicBezTo>
                    <a:pt x="5168" y="0"/>
                    <a:pt x="4340" y="523"/>
                    <a:pt x="3901" y="1568"/>
                  </a:cubicBezTo>
                  <a:cubicBezTo>
                    <a:pt x="439" y="12368"/>
                    <a:pt x="439" y="12368"/>
                    <a:pt x="439" y="12368"/>
                  </a:cubicBezTo>
                  <a:cubicBezTo>
                    <a:pt x="0" y="12890"/>
                    <a:pt x="0" y="14400"/>
                    <a:pt x="0" y="14923"/>
                  </a:cubicBezTo>
                  <a:cubicBezTo>
                    <a:pt x="878" y="20032"/>
                    <a:pt x="878" y="20032"/>
                    <a:pt x="878" y="20032"/>
                  </a:cubicBezTo>
                  <a:cubicBezTo>
                    <a:pt x="878" y="21077"/>
                    <a:pt x="1707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19893" y="21600"/>
                    <a:pt x="20722" y="21077"/>
                    <a:pt x="20722" y="20032"/>
                  </a:cubicBezTo>
                  <a:cubicBezTo>
                    <a:pt x="21600" y="14923"/>
                    <a:pt x="21600" y="14923"/>
                    <a:pt x="21600" y="14923"/>
                  </a:cubicBezTo>
                  <a:cubicBezTo>
                    <a:pt x="21600" y="14400"/>
                    <a:pt x="21600" y="12890"/>
                    <a:pt x="21161" y="12368"/>
                  </a:cubicBezTo>
                  <a:close/>
                  <a:moveTo>
                    <a:pt x="19455" y="15968"/>
                  </a:moveTo>
                  <a:cubicBezTo>
                    <a:pt x="19455" y="18000"/>
                    <a:pt x="19455" y="18000"/>
                    <a:pt x="19455" y="18000"/>
                  </a:cubicBezTo>
                  <a:cubicBezTo>
                    <a:pt x="19455" y="19045"/>
                    <a:pt x="18577" y="19568"/>
                    <a:pt x="18138" y="19568"/>
                  </a:cubicBezTo>
                  <a:cubicBezTo>
                    <a:pt x="3462" y="19568"/>
                    <a:pt x="3462" y="19568"/>
                    <a:pt x="3462" y="19568"/>
                  </a:cubicBezTo>
                  <a:cubicBezTo>
                    <a:pt x="3023" y="19568"/>
                    <a:pt x="2194" y="19045"/>
                    <a:pt x="2194" y="18000"/>
                  </a:cubicBezTo>
                  <a:cubicBezTo>
                    <a:pt x="1707" y="15968"/>
                    <a:pt x="1707" y="15968"/>
                    <a:pt x="1707" y="15968"/>
                  </a:cubicBezTo>
                  <a:cubicBezTo>
                    <a:pt x="1707" y="15445"/>
                    <a:pt x="2194" y="14400"/>
                    <a:pt x="3023" y="14400"/>
                  </a:cubicBezTo>
                  <a:cubicBezTo>
                    <a:pt x="18577" y="14400"/>
                    <a:pt x="18577" y="14400"/>
                    <a:pt x="18577" y="14400"/>
                  </a:cubicBezTo>
                  <a:cubicBezTo>
                    <a:pt x="19455" y="14400"/>
                    <a:pt x="19893" y="15445"/>
                    <a:pt x="19455" y="1596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  <p:sp>
          <p:nvSpPr>
            <p:cNvPr id="208" name="Shape">
              <a:extLst>
                <a:ext uri="{FF2B5EF4-FFF2-40B4-BE49-F238E27FC236}">
                  <a16:creationId xmlns:a16="http://schemas.microsoft.com/office/drawing/2014/main" id="{9FF3F55A-5C29-8000-2E0F-55A9C93C7C98}"/>
                </a:ext>
              </a:extLst>
            </p:cNvPr>
            <p:cNvSpPr/>
            <p:nvPr/>
          </p:nvSpPr>
          <p:spPr>
            <a:xfrm>
              <a:off x="10489703" y="5547102"/>
              <a:ext cx="574626" cy="3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24" y="0"/>
                  </a:moveTo>
                  <a:cubicBezTo>
                    <a:pt x="11196" y="0"/>
                    <a:pt x="11196" y="0"/>
                    <a:pt x="11196" y="0"/>
                  </a:cubicBezTo>
                  <a:cubicBezTo>
                    <a:pt x="3816" y="0"/>
                    <a:pt x="3816" y="0"/>
                    <a:pt x="3816" y="0"/>
                  </a:cubicBezTo>
                  <a:cubicBezTo>
                    <a:pt x="2016" y="0"/>
                    <a:pt x="0" y="1844"/>
                    <a:pt x="0" y="4478"/>
                  </a:cubicBezTo>
                  <a:cubicBezTo>
                    <a:pt x="0" y="17491"/>
                    <a:pt x="0" y="17491"/>
                    <a:pt x="0" y="17491"/>
                  </a:cubicBezTo>
                  <a:cubicBezTo>
                    <a:pt x="0" y="20072"/>
                    <a:pt x="2016" y="21600"/>
                    <a:pt x="3816" y="21600"/>
                  </a:cubicBezTo>
                  <a:cubicBezTo>
                    <a:pt x="11448" y="21600"/>
                    <a:pt x="11448" y="21600"/>
                    <a:pt x="11448" y="21600"/>
                  </a:cubicBezTo>
                  <a:cubicBezTo>
                    <a:pt x="18324" y="21600"/>
                    <a:pt x="18324" y="21600"/>
                    <a:pt x="18324" y="21600"/>
                  </a:cubicBezTo>
                  <a:cubicBezTo>
                    <a:pt x="20088" y="21600"/>
                    <a:pt x="21600" y="20072"/>
                    <a:pt x="21600" y="17491"/>
                  </a:cubicBezTo>
                  <a:cubicBezTo>
                    <a:pt x="21600" y="4478"/>
                    <a:pt x="21600" y="4478"/>
                    <a:pt x="21600" y="4478"/>
                  </a:cubicBezTo>
                  <a:cubicBezTo>
                    <a:pt x="21600" y="1844"/>
                    <a:pt x="20088" y="0"/>
                    <a:pt x="18324" y="0"/>
                  </a:cubicBezTo>
                  <a:close/>
                  <a:moveTo>
                    <a:pt x="9396" y="16016"/>
                  </a:moveTo>
                  <a:cubicBezTo>
                    <a:pt x="9396" y="5953"/>
                    <a:pt x="9396" y="5953"/>
                    <a:pt x="9396" y="5953"/>
                  </a:cubicBezTo>
                  <a:cubicBezTo>
                    <a:pt x="14004" y="10800"/>
                    <a:pt x="14004" y="10800"/>
                    <a:pt x="14004" y="10800"/>
                  </a:cubicBezTo>
                  <a:lnTo>
                    <a:pt x="9396" y="1601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2149" y="1324348"/>
            <a:ext cx="2403566" cy="1045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6E4C5-4BAC-D68B-9D12-A8C05B812302}"/>
              </a:ext>
            </a:extLst>
          </p:cNvPr>
          <p:cNvSpPr txBox="1"/>
          <p:nvPr/>
        </p:nvSpPr>
        <p:spPr>
          <a:xfrm>
            <a:off x="3439583" y="2828835"/>
            <a:ext cx="5312834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sz="7200" b="1" spc="300" dirty="0">
                <a:latin typeface="+mn-ea"/>
                <a:cs typeface="Source Sans Pro Semibold"/>
              </a:rPr>
              <a:t>감사합니다</a:t>
            </a:r>
            <a:r>
              <a:rPr lang="en-US" altLang="ko-KR" sz="7200" b="1" spc="300" dirty="0">
                <a:latin typeface="+mn-ea"/>
                <a:cs typeface="Source Sans Pro Semibold"/>
              </a:rPr>
              <a:t>!</a:t>
            </a:r>
            <a:endParaRPr lang="en-US" sz="7200" b="1" spc="300" dirty="0">
              <a:latin typeface="+mn-ea"/>
              <a:cs typeface="Source Sans Pro Semibold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538B4DA8-C62D-A1AE-A8B4-8F4E1787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3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3">
            <a:extLst>
              <a:ext uri="{FF2B5EF4-FFF2-40B4-BE49-F238E27FC236}">
                <a16:creationId xmlns:a16="http://schemas.microsoft.com/office/drawing/2014/main" id="{06D008E2-366B-6CF6-60B6-E1A992BF69BD}"/>
              </a:ext>
            </a:extLst>
          </p:cNvPr>
          <p:cNvSpPr/>
          <p:nvPr/>
        </p:nvSpPr>
        <p:spPr>
          <a:xfrm>
            <a:off x="1974130" y="290929"/>
            <a:ext cx="10065575" cy="60479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endParaRPr lang="en-US" dirty="0">
              <a:latin typeface="Noto Sans KR Light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7D275EAE-750B-A2FE-4A79-7C49D2E1CB2A}"/>
              </a:ext>
            </a:extLst>
          </p:cNvPr>
          <p:cNvSpPr/>
          <p:nvPr/>
        </p:nvSpPr>
        <p:spPr>
          <a:xfrm>
            <a:off x="312938" y="317502"/>
            <a:ext cx="1508287" cy="60234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/>
          </a:p>
        </p:txBody>
      </p:sp>
      <p:sp>
        <p:nvSpPr>
          <p:cNvPr id="4" name="Picture Placeholder 1"/>
          <p:cNvSpPr>
            <a:spLocks noGrp="1" noTextEdit="1"/>
          </p:cNvSpPr>
          <p:nvPr/>
        </p:nvSpPr>
        <p:spPr>
          <a:xfrm>
            <a:off x="4592399" y="0"/>
            <a:ext cx="7278914" cy="6858000"/>
          </a:xfrm>
        </p:spPr>
        <p:txBody>
          <a:bodyPr vert="horz" lIns="91440" tIns="45720" rIns="91440" bIns="45720" anchor="ctr">
            <a:normAutofit/>
          </a:bodyPr>
          <a:lstStyle>
            <a:lvl1pPr marL="228600" indent="-22860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kumimoji="0" sz="1200" b="0" i="0" u="none" strike="noStrike" kern="1200" cap="none" spc="0" normalizeH="0" baseline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Title 1"/>
          <p:cNvSpPr txBox="1"/>
          <p:nvPr/>
        </p:nvSpPr>
        <p:spPr>
          <a:xfrm>
            <a:off x="317501" y="1411937"/>
            <a:ext cx="1508287" cy="342708"/>
          </a:xfrm>
          <a:prstGeom prst="rect">
            <a:avLst/>
          </a:prstGeom>
        </p:spPr>
        <p:txBody>
          <a:bodyPr/>
          <a:lstStyle>
            <a:lvl1pPr marL="0" indent="0" algn="ctr" defTabSz="232257" rtl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kumimoji="0" sz="3600" b="0" i="0" u="none" strike="noStrike" kern="1200" cap="none" spc="0" normalizeH="0" baseline="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KR Medium"/>
                <a:ea typeface="Noto Sans KR Medium"/>
              </a:rPr>
              <a:t>부록 목차</a:t>
            </a:r>
            <a:endParaRPr lang="en-US" altLang="ko-KR" sz="1600" dirty="0">
              <a:solidFill>
                <a:schemeClr val="bg1"/>
              </a:solidFill>
              <a:latin typeface="Noto Sans KR Medium"/>
              <a:ea typeface="Noto Sans KR Medium"/>
            </a:endParaRPr>
          </a:p>
          <a:p>
            <a:pPr>
              <a:lnSpc>
                <a:spcPct val="12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Noto Sans KR Medium"/>
                <a:ea typeface="Noto Sans KR Medium"/>
              </a:rPr>
              <a:t>Appendix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11B8713A-100F-794E-726E-5472F0F59F1E}"/>
              </a:ext>
            </a:extLst>
          </p:cNvPr>
          <p:cNvSpPr/>
          <p:nvPr/>
        </p:nvSpPr>
        <p:spPr>
          <a:xfrm>
            <a:off x="826645" y="710638"/>
            <a:ext cx="490516" cy="490516"/>
          </a:xfrm>
          <a:prstGeom prst="rect">
            <a:avLst/>
          </a:prstGeom>
          <a:ln w="76200">
            <a:solidFill>
              <a:srgbClr val="A6AAA9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A4EFAB3-9873-48D4-721C-629F6655C960}"/>
              </a:ext>
            </a:extLst>
          </p:cNvPr>
          <p:cNvSpPr/>
          <p:nvPr/>
        </p:nvSpPr>
        <p:spPr>
          <a:xfrm>
            <a:off x="979550" y="888117"/>
            <a:ext cx="184706" cy="135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0" y="12300"/>
                </a:moveTo>
                <a:cubicBezTo>
                  <a:pt x="7034" y="12300"/>
                  <a:pt x="7034" y="12300"/>
                  <a:pt x="7034" y="12300"/>
                </a:cubicBezTo>
                <a:cubicBezTo>
                  <a:pt x="6537" y="12300"/>
                  <a:pt x="6004" y="11880"/>
                  <a:pt x="6004" y="10560"/>
                </a:cubicBezTo>
                <a:cubicBezTo>
                  <a:pt x="6004" y="9720"/>
                  <a:pt x="6537" y="8880"/>
                  <a:pt x="7034" y="8880"/>
                </a:cubicBezTo>
                <a:cubicBezTo>
                  <a:pt x="20570" y="8880"/>
                  <a:pt x="20570" y="8880"/>
                  <a:pt x="20570" y="8880"/>
                </a:cubicBezTo>
                <a:cubicBezTo>
                  <a:pt x="21103" y="8880"/>
                  <a:pt x="21600" y="9720"/>
                  <a:pt x="21600" y="10560"/>
                </a:cubicBezTo>
                <a:cubicBezTo>
                  <a:pt x="21600" y="11880"/>
                  <a:pt x="21103" y="12300"/>
                  <a:pt x="20570" y="12300"/>
                </a:cubicBezTo>
                <a:close/>
                <a:moveTo>
                  <a:pt x="20570" y="3360"/>
                </a:moveTo>
                <a:cubicBezTo>
                  <a:pt x="7034" y="3360"/>
                  <a:pt x="7034" y="3360"/>
                  <a:pt x="7034" y="3360"/>
                </a:cubicBezTo>
                <a:cubicBezTo>
                  <a:pt x="6537" y="3360"/>
                  <a:pt x="6004" y="2520"/>
                  <a:pt x="6004" y="1680"/>
                </a:cubicBezTo>
                <a:cubicBezTo>
                  <a:pt x="6004" y="840"/>
                  <a:pt x="6537" y="0"/>
                  <a:pt x="7034" y="0"/>
                </a:cubicBezTo>
                <a:cubicBezTo>
                  <a:pt x="20570" y="0"/>
                  <a:pt x="20570" y="0"/>
                  <a:pt x="20570" y="0"/>
                </a:cubicBezTo>
                <a:cubicBezTo>
                  <a:pt x="21103" y="0"/>
                  <a:pt x="21600" y="840"/>
                  <a:pt x="21600" y="1680"/>
                </a:cubicBezTo>
                <a:cubicBezTo>
                  <a:pt x="21600" y="2520"/>
                  <a:pt x="21103" y="3360"/>
                  <a:pt x="20570" y="3360"/>
                </a:cubicBezTo>
                <a:close/>
                <a:moveTo>
                  <a:pt x="3020" y="21600"/>
                </a:moveTo>
                <a:cubicBezTo>
                  <a:pt x="995" y="21600"/>
                  <a:pt x="995" y="21600"/>
                  <a:pt x="995" y="21600"/>
                </a:cubicBezTo>
                <a:cubicBezTo>
                  <a:pt x="497" y="21600"/>
                  <a:pt x="0" y="20760"/>
                  <a:pt x="0" y="19920"/>
                </a:cubicBezTo>
                <a:cubicBezTo>
                  <a:pt x="0" y="18660"/>
                  <a:pt x="497" y="18240"/>
                  <a:pt x="995" y="18240"/>
                </a:cubicBezTo>
                <a:cubicBezTo>
                  <a:pt x="3020" y="18240"/>
                  <a:pt x="3020" y="18240"/>
                  <a:pt x="3020" y="18240"/>
                </a:cubicBezTo>
                <a:cubicBezTo>
                  <a:pt x="3766" y="18240"/>
                  <a:pt x="4014" y="18660"/>
                  <a:pt x="4014" y="19920"/>
                </a:cubicBezTo>
                <a:cubicBezTo>
                  <a:pt x="4014" y="20760"/>
                  <a:pt x="3766" y="21600"/>
                  <a:pt x="3020" y="21600"/>
                </a:cubicBezTo>
                <a:close/>
                <a:moveTo>
                  <a:pt x="3020" y="12300"/>
                </a:moveTo>
                <a:cubicBezTo>
                  <a:pt x="995" y="12300"/>
                  <a:pt x="995" y="12300"/>
                  <a:pt x="995" y="12300"/>
                </a:cubicBezTo>
                <a:cubicBezTo>
                  <a:pt x="497" y="12300"/>
                  <a:pt x="0" y="11880"/>
                  <a:pt x="0" y="10560"/>
                </a:cubicBezTo>
                <a:cubicBezTo>
                  <a:pt x="0" y="9720"/>
                  <a:pt x="497" y="8880"/>
                  <a:pt x="995" y="8880"/>
                </a:cubicBezTo>
                <a:cubicBezTo>
                  <a:pt x="3020" y="8880"/>
                  <a:pt x="3020" y="8880"/>
                  <a:pt x="3020" y="8880"/>
                </a:cubicBezTo>
                <a:cubicBezTo>
                  <a:pt x="3766" y="8880"/>
                  <a:pt x="4014" y="9720"/>
                  <a:pt x="4014" y="10560"/>
                </a:cubicBezTo>
                <a:cubicBezTo>
                  <a:pt x="4014" y="11880"/>
                  <a:pt x="3766" y="12300"/>
                  <a:pt x="3020" y="12300"/>
                </a:cubicBezTo>
                <a:close/>
                <a:moveTo>
                  <a:pt x="3020" y="3360"/>
                </a:moveTo>
                <a:cubicBezTo>
                  <a:pt x="995" y="3360"/>
                  <a:pt x="995" y="3360"/>
                  <a:pt x="995" y="3360"/>
                </a:cubicBezTo>
                <a:cubicBezTo>
                  <a:pt x="497" y="3360"/>
                  <a:pt x="0" y="2520"/>
                  <a:pt x="0" y="1680"/>
                </a:cubicBezTo>
                <a:cubicBezTo>
                  <a:pt x="0" y="840"/>
                  <a:pt x="497" y="0"/>
                  <a:pt x="995" y="0"/>
                </a:cubicBezTo>
                <a:cubicBezTo>
                  <a:pt x="3020" y="0"/>
                  <a:pt x="3020" y="0"/>
                  <a:pt x="3020" y="0"/>
                </a:cubicBezTo>
                <a:cubicBezTo>
                  <a:pt x="3766" y="0"/>
                  <a:pt x="4014" y="840"/>
                  <a:pt x="4014" y="1680"/>
                </a:cubicBezTo>
                <a:cubicBezTo>
                  <a:pt x="4014" y="2520"/>
                  <a:pt x="3766" y="3360"/>
                  <a:pt x="3020" y="3360"/>
                </a:cubicBezTo>
                <a:close/>
                <a:moveTo>
                  <a:pt x="7034" y="21600"/>
                </a:moveTo>
                <a:cubicBezTo>
                  <a:pt x="6537" y="21600"/>
                  <a:pt x="6004" y="20760"/>
                  <a:pt x="6004" y="19920"/>
                </a:cubicBezTo>
                <a:cubicBezTo>
                  <a:pt x="6004" y="18660"/>
                  <a:pt x="6537" y="18240"/>
                  <a:pt x="7034" y="18240"/>
                </a:cubicBezTo>
                <a:cubicBezTo>
                  <a:pt x="20570" y="18240"/>
                  <a:pt x="20570" y="18240"/>
                  <a:pt x="20570" y="18240"/>
                </a:cubicBezTo>
                <a:cubicBezTo>
                  <a:pt x="21103" y="18240"/>
                  <a:pt x="21600" y="18660"/>
                  <a:pt x="21600" y="19920"/>
                </a:cubicBezTo>
                <a:cubicBezTo>
                  <a:pt x="21600" y="20760"/>
                  <a:pt x="21103" y="21600"/>
                  <a:pt x="20570" y="21600"/>
                </a:cubicBezTo>
                <a:cubicBezTo>
                  <a:pt x="7034" y="21600"/>
                  <a:pt x="7034" y="21600"/>
                  <a:pt x="7034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80000"/>
              </a:lnSpc>
              <a:defRPr sz="7000" spc="140">
                <a:solidFill>
                  <a:srgbClr val="FFFFFF"/>
                </a:solidFill>
              </a:defRPr>
            </a:pPr>
            <a:endParaRPr dirty="0">
              <a:latin typeface="Noto Sans KR Ligh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67059D5-47AB-E34A-5B37-71B584CF4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00988" y="418501"/>
            <a:ext cx="1247587" cy="2668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14385" y="5782490"/>
            <a:ext cx="1069044" cy="633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Noto Sans KR Light"/>
              <a:ea typeface="Noto Sans KR Light" panose="020B03000000000000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5577" y="4842458"/>
            <a:ext cx="3168246" cy="214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30867" y="5056877"/>
            <a:ext cx="3009864" cy="222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56885" y="5582194"/>
            <a:ext cx="1139458" cy="5775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51314" y="5460274"/>
            <a:ext cx="1132115" cy="699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  <a:ea typeface="Noto Sans KR Light" panose="020B030000000000000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92977" y="500331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Noto Sans KR Light"/>
            </a:endParaRPr>
          </a:p>
        </p:txBody>
      </p:sp>
      <p:sp>
        <p:nvSpPr>
          <p:cNvPr id="11" name="바닥글 개체 틀 2">
            <a:extLst>
              <a:ext uri="{FF2B5EF4-FFF2-40B4-BE49-F238E27FC236}">
                <a16:creationId xmlns:a16="http://schemas.microsoft.com/office/drawing/2014/main" id="{5FB2C765-9AF6-48AE-AA05-D1FB09C4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09A09F69-A3B5-0E90-19A7-675A69906253}"/>
              </a:ext>
            </a:extLst>
          </p:cNvPr>
          <p:cNvSpPr txBox="1"/>
          <p:nvPr/>
        </p:nvSpPr>
        <p:spPr>
          <a:xfrm>
            <a:off x="3775460" y="5589793"/>
            <a:ext cx="2373726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아쉬운 점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6A270813-8FB7-22A4-13B8-FED1CECE823F}"/>
              </a:ext>
            </a:extLst>
          </p:cNvPr>
          <p:cNvSpPr txBox="1"/>
          <p:nvPr/>
        </p:nvSpPr>
        <p:spPr>
          <a:xfrm>
            <a:off x="3781397" y="4599609"/>
            <a:ext cx="2543486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키 패드 반복 입력</a:t>
            </a:r>
            <a:endParaRPr lang="en-US" altLang="ko-KR" b="1" dirty="0">
              <a:ln w="0"/>
              <a:latin typeface="+mn-ea"/>
              <a:cs typeface="Source Sans Pro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0B00F394-29A8-A8FA-B8CC-9A8EDFE51135}"/>
              </a:ext>
            </a:extLst>
          </p:cNvPr>
          <p:cNvSpPr txBox="1"/>
          <p:nvPr/>
        </p:nvSpPr>
        <p:spPr>
          <a:xfrm>
            <a:off x="3781394" y="3581721"/>
            <a:ext cx="2543489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가변 저항 상세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A7C30D26-F62E-89C3-D735-38E26AF2A3E2}"/>
              </a:ext>
            </a:extLst>
          </p:cNvPr>
          <p:cNvSpPr txBox="1"/>
          <p:nvPr/>
        </p:nvSpPr>
        <p:spPr>
          <a:xfrm>
            <a:off x="3775460" y="2559622"/>
            <a:ext cx="2627134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시행 착오들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2FEDC725-AF52-65B9-4798-EC0D722563E2}"/>
              </a:ext>
            </a:extLst>
          </p:cNvPr>
          <p:cNvSpPr txBox="1"/>
          <p:nvPr/>
        </p:nvSpPr>
        <p:spPr>
          <a:xfrm>
            <a:off x="3779443" y="1454969"/>
            <a:ext cx="2164149" cy="45429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n w="0"/>
                <a:latin typeface="+mn-ea"/>
                <a:cs typeface="Source Sans Pro"/>
              </a:rPr>
              <a:t>Queue</a:t>
            </a:r>
            <a:r>
              <a:rPr lang="ko-KR" altLang="en-US" b="1" dirty="0">
                <a:ln w="0"/>
                <a:latin typeface="+mn-ea"/>
                <a:cs typeface="Source Sans Pro"/>
              </a:rPr>
              <a:t> 상세</a:t>
            </a:r>
            <a:endParaRPr lang="en-US" altLang="ko-KR" b="1" dirty="0">
              <a:ln w="0"/>
              <a:latin typeface="+mn-ea"/>
              <a:cs typeface="Source Sans Pro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F3F0C46C-C32E-3C04-A173-C9B32B4B91B0}"/>
              </a:ext>
            </a:extLst>
          </p:cNvPr>
          <p:cNvSpPr txBox="1"/>
          <p:nvPr/>
        </p:nvSpPr>
        <p:spPr>
          <a:xfrm>
            <a:off x="7753522" y="484629"/>
            <a:ext cx="2373726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코드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cxnSp>
        <p:nvCxnSpPr>
          <p:cNvPr id="77" name="Straight Connector 9">
            <a:extLst>
              <a:ext uri="{FF2B5EF4-FFF2-40B4-BE49-F238E27FC236}">
                <a16:creationId xmlns:a16="http://schemas.microsoft.com/office/drawing/2014/main" id="{58235DBA-B649-91BE-F3B0-C144B08FFEFC}"/>
              </a:ext>
            </a:extLst>
          </p:cNvPr>
          <p:cNvCxnSpPr/>
          <p:nvPr/>
        </p:nvCxnSpPr>
        <p:spPr>
          <a:xfrm>
            <a:off x="7495111" y="497903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35C0A2C6-4E09-E3C2-13D4-8A60BD853887}"/>
              </a:ext>
            </a:extLst>
          </p:cNvPr>
          <p:cNvSpPr txBox="1"/>
          <p:nvPr/>
        </p:nvSpPr>
        <p:spPr>
          <a:xfrm>
            <a:off x="2105055" y="508877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A1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0F09084E-B572-B8D3-A72C-37AFFEF6834D}"/>
              </a:ext>
            </a:extLst>
          </p:cNvPr>
          <p:cNvSpPr txBox="1"/>
          <p:nvPr/>
        </p:nvSpPr>
        <p:spPr>
          <a:xfrm>
            <a:off x="2105055" y="1527013"/>
            <a:ext cx="1280791" cy="4448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A2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DC0F316A-2772-D604-E477-3A7CFB3BA54C}"/>
              </a:ext>
            </a:extLst>
          </p:cNvPr>
          <p:cNvSpPr txBox="1"/>
          <p:nvPr/>
        </p:nvSpPr>
        <p:spPr>
          <a:xfrm>
            <a:off x="2105055" y="2565221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A3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A0C2ACF-1A58-BAF4-44E9-A9B50DFC6C90}"/>
              </a:ext>
            </a:extLst>
          </p:cNvPr>
          <p:cNvSpPr txBox="1"/>
          <p:nvPr/>
        </p:nvSpPr>
        <p:spPr>
          <a:xfrm>
            <a:off x="2114249" y="3579593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A4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23F8E296-95B5-7FF4-32D7-5581957498EC}"/>
              </a:ext>
            </a:extLst>
          </p:cNvPr>
          <p:cNvSpPr txBox="1"/>
          <p:nvPr/>
        </p:nvSpPr>
        <p:spPr>
          <a:xfrm>
            <a:off x="2105055" y="4616129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A5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EE41540F-6D5A-9EE6-1533-574E2C5D3D82}"/>
              </a:ext>
            </a:extLst>
          </p:cNvPr>
          <p:cNvSpPr txBox="1"/>
          <p:nvPr/>
        </p:nvSpPr>
        <p:spPr>
          <a:xfrm>
            <a:off x="2114248" y="5645613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A6</a:t>
            </a: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DC6B59DE-B48E-1B87-F42D-4100F068B034}"/>
              </a:ext>
            </a:extLst>
          </p:cNvPr>
          <p:cNvSpPr txBox="1"/>
          <p:nvPr/>
        </p:nvSpPr>
        <p:spPr>
          <a:xfrm>
            <a:off x="3775458" y="490473"/>
            <a:ext cx="2298917" cy="45429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레벨 시스템 상세</a:t>
            </a:r>
            <a:endParaRPr lang="en-US" altLang="ko-KR" b="1" dirty="0">
              <a:ln w="0"/>
              <a:latin typeface="+mn-ea"/>
              <a:cs typeface="Source Sans Pro"/>
            </a:endParaRPr>
          </a:p>
        </p:txBody>
      </p:sp>
      <p:cxnSp>
        <p:nvCxnSpPr>
          <p:cNvPr id="94" name="Straight Connector 9">
            <a:extLst>
              <a:ext uri="{FF2B5EF4-FFF2-40B4-BE49-F238E27FC236}">
                <a16:creationId xmlns:a16="http://schemas.microsoft.com/office/drawing/2014/main" id="{19AD65E0-3E0C-1408-D64C-3734E3EEFC0D}"/>
              </a:ext>
            </a:extLst>
          </p:cNvPr>
          <p:cNvCxnSpPr/>
          <p:nvPr/>
        </p:nvCxnSpPr>
        <p:spPr>
          <a:xfrm>
            <a:off x="3532746" y="483476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">
            <a:extLst>
              <a:ext uri="{FF2B5EF4-FFF2-40B4-BE49-F238E27FC236}">
                <a16:creationId xmlns:a16="http://schemas.microsoft.com/office/drawing/2014/main" id="{B9BFD3B6-C906-C6AA-1A01-5A7DC0B19AA1}"/>
              </a:ext>
            </a:extLst>
          </p:cNvPr>
          <p:cNvCxnSpPr/>
          <p:nvPr/>
        </p:nvCxnSpPr>
        <p:spPr>
          <a:xfrm>
            <a:off x="3532746" y="1485832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">
            <a:extLst>
              <a:ext uri="{FF2B5EF4-FFF2-40B4-BE49-F238E27FC236}">
                <a16:creationId xmlns:a16="http://schemas.microsoft.com/office/drawing/2014/main" id="{33329FC1-B8E6-67D8-DA8B-88AA09DB9265}"/>
              </a:ext>
            </a:extLst>
          </p:cNvPr>
          <p:cNvCxnSpPr/>
          <p:nvPr/>
        </p:nvCxnSpPr>
        <p:spPr>
          <a:xfrm>
            <a:off x="3532746" y="2541559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">
            <a:extLst>
              <a:ext uri="{FF2B5EF4-FFF2-40B4-BE49-F238E27FC236}">
                <a16:creationId xmlns:a16="http://schemas.microsoft.com/office/drawing/2014/main" id="{00E59503-63EF-BA01-991E-A3E8C78CA5B3}"/>
              </a:ext>
            </a:extLst>
          </p:cNvPr>
          <p:cNvCxnSpPr/>
          <p:nvPr/>
        </p:nvCxnSpPr>
        <p:spPr>
          <a:xfrm>
            <a:off x="3532746" y="3535227"/>
            <a:ext cx="0" cy="51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366DAA58-AFED-2B30-C100-8158DD31A4BE}"/>
              </a:ext>
            </a:extLst>
          </p:cNvPr>
          <p:cNvSpPr txBox="1"/>
          <p:nvPr/>
        </p:nvSpPr>
        <p:spPr>
          <a:xfrm>
            <a:off x="6098991" y="508877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A7</a:t>
            </a:r>
          </a:p>
        </p:txBody>
      </p:sp>
      <p:cxnSp>
        <p:nvCxnSpPr>
          <p:cNvPr id="102" name="Straight Connector 9">
            <a:extLst>
              <a:ext uri="{FF2B5EF4-FFF2-40B4-BE49-F238E27FC236}">
                <a16:creationId xmlns:a16="http://schemas.microsoft.com/office/drawing/2014/main" id="{D49CAB85-95D5-BC0C-2F2B-0CFD82FA09A0}"/>
              </a:ext>
            </a:extLst>
          </p:cNvPr>
          <p:cNvCxnSpPr/>
          <p:nvPr/>
        </p:nvCxnSpPr>
        <p:spPr>
          <a:xfrm>
            <a:off x="3532746" y="4586731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">
            <a:extLst>
              <a:ext uri="{FF2B5EF4-FFF2-40B4-BE49-F238E27FC236}">
                <a16:creationId xmlns:a16="http://schemas.microsoft.com/office/drawing/2014/main" id="{5487831F-54E9-3216-79B3-99CCA3E2C06E}"/>
              </a:ext>
            </a:extLst>
          </p:cNvPr>
          <p:cNvCxnSpPr/>
          <p:nvPr/>
        </p:nvCxnSpPr>
        <p:spPr>
          <a:xfrm>
            <a:off x="3532746" y="5580399"/>
            <a:ext cx="0" cy="51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8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레벨 시스템 상세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A1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E5AEA9A-F961-7830-0AC8-89ACD6255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87827"/>
              </p:ext>
            </p:extLst>
          </p:nvPr>
        </p:nvGraphicFramePr>
        <p:xfrm>
          <a:off x="787399" y="1388533"/>
          <a:ext cx="10828864" cy="4894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08">
                  <a:extLst>
                    <a:ext uri="{9D8B030D-6E8A-4147-A177-3AD203B41FA5}">
                      <a16:colId xmlns:a16="http://schemas.microsoft.com/office/drawing/2014/main" val="509866735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1669870970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1799131046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650789755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821860118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2865804988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4039298223"/>
                    </a:ext>
                  </a:extLst>
                </a:gridCol>
                <a:gridCol w="1353608">
                  <a:extLst>
                    <a:ext uri="{9D8B030D-6E8A-4147-A177-3AD203B41FA5}">
                      <a16:colId xmlns:a16="http://schemas.microsoft.com/office/drawing/2014/main" val="3772093463"/>
                    </a:ext>
                  </a:extLst>
                </a:gridCol>
              </a:tblGrid>
              <a:tr h="781756"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Level1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Level2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Level3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Level4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Level5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Level6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Level7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406478"/>
                  </a:ext>
                </a:extLst>
              </a:tr>
              <a:tr h="78175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돌입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60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200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300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011037"/>
                  </a:ext>
                </a:extLst>
              </a:tr>
              <a:tr h="78175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/>
                        <a:t>새로운 폭탄 생성 주기</a:t>
                      </a:r>
                      <a:endParaRPr lang="en-US" altLang="ko-KR" sz="1600" dirty="0"/>
                    </a:p>
                    <a:p>
                      <a:pPr lvl="0" algn="ctr" latinLnBrk="1"/>
                      <a:r>
                        <a:rPr lang="en-US" altLang="ko-KR" dirty="0"/>
                        <a:t>(Game1)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1.98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1.89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1.80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1.71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1.62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1.53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1.44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148879"/>
                  </a:ext>
                </a:extLst>
              </a:tr>
              <a:tr h="781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왼쪽 이동 주기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(Game2)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3.33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3.06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2.79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2.52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2.25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1.98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1.71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907249"/>
                  </a:ext>
                </a:extLst>
              </a:tr>
              <a:tr h="781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숫자 생성 주기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(Game3)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2.91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2.82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2.73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2.64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2.55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2.46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47856"/>
                  </a:ext>
                </a:extLst>
              </a:tr>
              <a:tr h="781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숫자 생성 주기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(Game4)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8.37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7.74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7.11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6.48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5.85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5.22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05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05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Queue </a:t>
              </a: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상세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A2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3283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2C1BF20-8637-6662-0CC7-450BEB84665C}"/>
              </a:ext>
            </a:extLst>
          </p:cNvPr>
          <p:cNvSpPr txBox="1"/>
          <p:nvPr/>
        </p:nvSpPr>
        <p:spPr>
          <a:xfrm>
            <a:off x="393698" y="1822967"/>
            <a:ext cx="5219701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LCD </a:t>
            </a:r>
            <a:r>
              <a:rPr lang="ko-KR" altLang="en-US" b="1" spc="300" dirty="0">
                <a:latin typeface="+mn-ea"/>
                <a:cs typeface="Source Sans Pro Semibold"/>
              </a:rPr>
              <a:t>갱신 요청이 있을 때 바로 반영되는 것이 아니라 </a:t>
            </a:r>
            <a:r>
              <a:rPr lang="en-US" altLang="ko-KR" b="1" spc="300" dirty="0">
                <a:latin typeface="+mn-ea"/>
                <a:cs typeface="Source Sans Pro Semibold"/>
              </a:rPr>
              <a:t>enqueue</a:t>
            </a:r>
            <a:r>
              <a:rPr lang="ko-KR" altLang="en-US" b="1" spc="300" dirty="0">
                <a:latin typeface="+mn-ea"/>
                <a:cs typeface="Source Sans Pro Semibold"/>
              </a:rPr>
              <a:t>했다가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주기적으로 </a:t>
            </a:r>
            <a:r>
              <a:rPr lang="en-US" altLang="ko-KR" b="1" spc="300" dirty="0">
                <a:latin typeface="+mn-ea"/>
                <a:cs typeface="Source Sans Pro Semibold"/>
              </a:rPr>
              <a:t>dequeue</a:t>
            </a:r>
            <a:r>
              <a:rPr lang="ko-KR" altLang="en-US" b="1" spc="300" dirty="0">
                <a:latin typeface="+mn-ea"/>
                <a:cs typeface="Source Sans Pro Semibold"/>
              </a:rPr>
              <a:t>를 함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endParaRPr lang="en-US" altLang="ko-KR" b="1" spc="300" dirty="0">
              <a:latin typeface="+mn-ea"/>
              <a:cs typeface="Source Sans Pro Semi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115BF87-6CF0-27E1-FCFE-6067209A9467}"/>
              </a:ext>
            </a:extLst>
          </p:cNvPr>
          <p:cNvSpPr txBox="1"/>
          <p:nvPr/>
        </p:nvSpPr>
        <p:spPr>
          <a:xfrm>
            <a:off x="6316132" y="1800870"/>
            <a:ext cx="4787902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LCD</a:t>
            </a:r>
            <a:r>
              <a:rPr lang="ko-KR" altLang="en-US" b="1" spc="300" dirty="0">
                <a:latin typeface="+mn-ea"/>
                <a:cs typeface="Source Sans Pro Semibold"/>
              </a:rPr>
              <a:t>갱신을 주기적으로 하므로 갱신사이의 </a:t>
            </a:r>
            <a:r>
              <a:rPr lang="ko-KR" altLang="en-US" b="1" u="sng" spc="300" dirty="0">
                <a:latin typeface="+mn-ea"/>
                <a:cs typeface="Source Sans Pro Semibold"/>
              </a:rPr>
              <a:t>시간</a:t>
            </a:r>
            <a:r>
              <a:rPr lang="en-US" altLang="ko-KR" b="1" u="sng" spc="300" dirty="0">
                <a:latin typeface="+mn-ea"/>
                <a:cs typeface="Source Sans Pro Semibold"/>
              </a:rPr>
              <a:t>(6ms)</a:t>
            </a:r>
            <a:r>
              <a:rPr lang="ko-KR" altLang="en-US" b="1" u="sng" spc="300" dirty="0">
                <a:latin typeface="+mn-ea"/>
                <a:cs typeface="Source Sans Pro Semibold"/>
              </a:rPr>
              <a:t>을 보장</a:t>
            </a:r>
            <a:r>
              <a:rPr lang="ko-KR" altLang="en-US" b="1" spc="300" dirty="0">
                <a:latin typeface="+mn-ea"/>
                <a:cs typeface="Source Sans Pro Semibold"/>
              </a:rPr>
              <a:t>하며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여러 개의 동시 </a:t>
            </a:r>
            <a:r>
              <a:rPr lang="en-US" altLang="ko-KR" b="1" spc="300" dirty="0">
                <a:latin typeface="+mn-ea"/>
                <a:cs typeface="Source Sans Pro Semibold"/>
              </a:rPr>
              <a:t>LCD</a:t>
            </a:r>
            <a:r>
              <a:rPr lang="ko-KR" altLang="en-US" b="1" spc="300" dirty="0">
                <a:latin typeface="+mn-ea"/>
                <a:cs typeface="Source Sans Pro Semibold"/>
              </a:rPr>
              <a:t>갱신 요청도 </a:t>
            </a:r>
            <a:r>
              <a:rPr lang="en-US" altLang="ko-KR" b="1" spc="300" dirty="0">
                <a:latin typeface="+mn-ea"/>
                <a:cs typeface="Source Sans Pro Semibold"/>
              </a:rPr>
              <a:t>enqueue</a:t>
            </a:r>
            <a:r>
              <a:rPr lang="ko-KR" altLang="en-US" b="1" spc="300" dirty="0">
                <a:latin typeface="+mn-ea"/>
                <a:cs typeface="Source Sans Pro Semibold"/>
              </a:rPr>
              <a:t>를 동시에 하는 것뿐이므로 무리 없이 처리가능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540E2B1-1181-C174-88F4-25386B3DC148}"/>
              </a:ext>
            </a:extLst>
          </p:cNvPr>
          <p:cNvSpPr/>
          <p:nvPr/>
        </p:nvSpPr>
        <p:spPr>
          <a:xfrm>
            <a:off x="5672666" y="2262116"/>
            <a:ext cx="541868" cy="51383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41CDCD9-1EA1-13DD-99B8-84D1A93713E9}"/>
              </a:ext>
            </a:extLst>
          </p:cNvPr>
          <p:cNvSpPr txBox="1"/>
          <p:nvPr/>
        </p:nvSpPr>
        <p:spPr>
          <a:xfrm>
            <a:off x="393698" y="3733802"/>
            <a:ext cx="10710336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추가로 </a:t>
            </a:r>
            <a:r>
              <a:rPr lang="en-US" altLang="ko-KR" b="1" spc="300" dirty="0">
                <a:latin typeface="+mn-ea"/>
                <a:cs typeface="Source Sans Pro Semibold"/>
              </a:rPr>
              <a:t>Queue</a:t>
            </a:r>
            <a:r>
              <a:rPr lang="ko-KR" altLang="en-US" b="1" spc="300" dirty="0">
                <a:latin typeface="+mn-ea"/>
                <a:cs typeface="Source Sans Pro Semibold"/>
              </a:rPr>
              <a:t>의 크기는 </a:t>
            </a:r>
            <a:r>
              <a:rPr lang="en-US" altLang="ko-KR" b="1" spc="300" dirty="0">
                <a:latin typeface="+mn-ea"/>
                <a:cs typeface="Source Sans Pro Semibold"/>
              </a:rPr>
              <a:t>20</a:t>
            </a:r>
            <a:r>
              <a:rPr lang="ko-KR" altLang="en-US" b="1" spc="300" dirty="0">
                <a:latin typeface="+mn-ea"/>
                <a:cs typeface="Source Sans Pro Semibold"/>
              </a:rPr>
              <a:t>으로 이 것을 초과하는 양을 저장하면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오류가 발생할 수 있으나 이를 위해서는 </a:t>
            </a:r>
            <a:r>
              <a:rPr lang="en-US" altLang="ko-KR" b="1" spc="300" dirty="0">
                <a:latin typeface="+mn-ea"/>
                <a:cs typeface="Source Sans Pro Semibold"/>
              </a:rPr>
              <a:t>166/s</a:t>
            </a:r>
            <a:r>
              <a:rPr lang="ko-KR" altLang="en-US" b="1" spc="300" dirty="0">
                <a:latin typeface="+mn-ea"/>
                <a:cs typeface="Source Sans Pro Semibold"/>
              </a:rPr>
              <a:t>이상의 </a:t>
            </a:r>
            <a:r>
              <a:rPr lang="en-US" altLang="ko-KR" b="1" spc="300" dirty="0">
                <a:latin typeface="+mn-ea"/>
                <a:cs typeface="Source Sans Pro Semibold"/>
              </a:rPr>
              <a:t>LCD</a:t>
            </a:r>
            <a:r>
              <a:rPr lang="ko-KR" altLang="en-US" b="1" spc="300" dirty="0">
                <a:latin typeface="+mn-ea"/>
                <a:cs typeface="Source Sans Pro Semibold"/>
              </a:rPr>
              <a:t>갱신 요청이 필요하므로 사실상 불가능 </a:t>
            </a:r>
            <a:endParaRPr lang="en-US" altLang="ko-KR" b="1" spc="300" dirty="0">
              <a:latin typeface="+mn-ea"/>
              <a:cs typeface="Source Sans Pro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E4F6-0403-9500-93B0-16894049D41E}"/>
              </a:ext>
            </a:extLst>
          </p:cNvPr>
          <p:cNvSpPr txBox="1"/>
          <p:nvPr/>
        </p:nvSpPr>
        <p:spPr>
          <a:xfrm>
            <a:off x="1785094" y="1431538"/>
            <a:ext cx="3035302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Queue</a:t>
            </a: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의 작동 방식</a:t>
            </a:r>
            <a:endParaRPr lang="en-US" altLang="ko-KR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CC13E-59FD-5EB0-DA60-136856637A13}"/>
              </a:ext>
            </a:extLst>
          </p:cNvPr>
          <p:cNvSpPr txBox="1"/>
          <p:nvPr/>
        </p:nvSpPr>
        <p:spPr>
          <a:xfrm>
            <a:off x="7962899" y="1431538"/>
            <a:ext cx="2027768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이로 인한 효과</a:t>
            </a:r>
            <a:endParaRPr lang="en-US" altLang="ko-KR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F9628D-3B71-F542-9567-773070D0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4622056"/>
            <a:ext cx="4848902" cy="1352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077A84-B39D-CF3C-DCF8-949B152C1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01" y="4380133"/>
            <a:ext cx="5083005" cy="1479382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46D09D32-7E1C-6159-422A-1B270ECA54A5}"/>
              </a:ext>
            </a:extLst>
          </p:cNvPr>
          <p:cNvSpPr txBox="1"/>
          <p:nvPr/>
        </p:nvSpPr>
        <p:spPr>
          <a:xfrm>
            <a:off x="7126070" y="5944231"/>
            <a:ext cx="427429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sz="1600" b="1" spc="300" dirty="0">
                <a:latin typeface="+mn-ea"/>
                <a:cs typeface="Source Sans Pro Semibold"/>
              </a:rPr>
              <a:t>(Dequeue</a:t>
            </a:r>
            <a:r>
              <a:rPr lang="ko-KR" altLang="en-US" sz="1600" b="1" spc="300" dirty="0">
                <a:latin typeface="+mn-ea"/>
                <a:cs typeface="Source Sans Pro Semibold"/>
              </a:rPr>
              <a:t>역할인 </a:t>
            </a:r>
            <a:r>
              <a:rPr lang="en-US" altLang="ko-KR" sz="1600" b="1" spc="300" dirty="0">
                <a:latin typeface="+mn-ea"/>
                <a:cs typeface="Source Sans Pro Semibold"/>
              </a:rPr>
              <a:t>LCD</a:t>
            </a:r>
            <a:r>
              <a:rPr lang="ko-KR" altLang="en-US" sz="1600" b="1" spc="300" dirty="0">
                <a:latin typeface="+mn-ea"/>
                <a:cs typeface="Source Sans Pro Semibold"/>
              </a:rPr>
              <a:t>갱신 부분</a:t>
            </a:r>
            <a:r>
              <a:rPr lang="en-US" altLang="ko-KR" sz="1600" b="1" spc="300" dirty="0">
                <a:latin typeface="+mn-ea"/>
                <a:cs typeface="Source Sans Pro Semibold"/>
              </a:rPr>
              <a:t>)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BBB515-9FBC-AC6A-4EA5-A8CC542BA8F8}"/>
              </a:ext>
            </a:extLst>
          </p:cNvPr>
          <p:cNvSpPr txBox="1"/>
          <p:nvPr/>
        </p:nvSpPr>
        <p:spPr>
          <a:xfrm>
            <a:off x="891839" y="5966328"/>
            <a:ext cx="5235662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sz="1600" b="1" spc="300" dirty="0">
                <a:latin typeface="+mn-ea"/>
                <a:cs typeface="Source Sans Pro Semibold"/>
              </a:rPr>
              <a:t>(Enqueue</a:t>
            </a:r>
            <a:r>
              <a:rPr lang="ko-KR" altLang="en-US" sz="1600" b="1" spc="300" dirty="0">
                <a:latin typeface="+mn-ea"/>
                <a:cs typeface="Source Sans Pro Semibold"/>
              </a:rPr>
              <a:t>함수</a:t>
            </a:r>
            <a:r>
              <a:rPr lang="en-US" altLang="ko-KR" sz="1600" b="1" spc="300" dirty="0">
                <a:latin typeface="+mn-ea"/>
                <a:cs typeface="Source Sans Pro Semibold"/>
              </a:rPr>
              <a:t>)(</a:t>
            </a:r>
            <a:r>
              <a:rPr lang="ko-KR" altLang="en-US" sz="1600" b="1" spc="300" dirty="0">
                <a:latin typeface="+mn-ea"/>
                <a:cs typeface="Source Sans Pro Semibold"/>
              </a:rPr>
              <a:t>자주 쓰여서 함수화 했습니다</a:t>
            </a:r>
            <a:r>
              <a:rPr lang="en-US" altLang="ko-KR" sz="1600" b="1" spc="300" dirty="0">
                <a:latin typeface="+mn-ea"/>
                <a:cs typeface="Source Sans Pro Semibold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06530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시행착오들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A3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DFAA715-CFEA-9BDA-C55A-9EC783D97CBF}"/>
              </a:ext>
            </a:extLst>
          </p:cNvPr>
          <p:cNvSpPr txBox="1"/>
          <p:nvPr/>
        </p:nvSpPr>
        <p:spPr>
          <a:xfrm>
            <a:off x="500170" y="1422402"/>
            <a:ext cx="10710336" cy="424731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1</a:t>
            </a:r>
            <a:r>
              <a:rPr lang="ko-KR" altLang="en-US" b="1" spc="300" dirty="0">
                <a:latin typeface="+mn-ea"/>
                <a:cs typeface="Source Sans Pro Semibold"/>
              </a:rPr>
              <a:t>주차 때 모든 인풋 아웃풋을 연결시킨 코드를 수업 시간전에 만들어 왔었는데 실행해보니 안 돌아갔고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워낙 많은 것을 합친 것이기 때문에 어디서 안되는지 알 수 없었습니다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결국 그 다음 </a:t>
            </a:r>
            <a:r>
              <a:rPr lang="en-US" altLang="ko-KR" b="1" spc="300" dirty="0">
                <a:latin typeface="+mn-ea"/>
                <a:cs typeface="Source Sans Pro Semibold"/>
              </a:rPr>
              <a:t>2</a:t>
            </a:r>
            <a:r>
              <a:rPr lang="ko-KR" altLang="en-US" b="1" spc="300" dirty="0">
                <a:latin typeface="+mn-ea"/>
                <a:cs typeface="Source Sans Pro Semibold"/>
              </a:rPr>
              <a:t>주차 때 인풋 아웃풋을 하나씩 추가시키며 테스트를 했습니다</a:t>
            </a:r>
            <a:r>
              <a:rPr lang="en-US" altLang="ko-KR" b="1" spc="300" dirty="0">
                <a:latin typeface="+mn-ea"/>
                <a:cs typeface="Source Sans Pro Semibold"/>
              </a:rPr>
              <a:t>. </a:t>
            </a:r>
            <a:r>
              <a:rPr lang="ko-KR" altLang="en-US" b="1" spc="300" dirty="0">
                <a:latin typeface="+mn-ea"/>
                <a:cs typeface="Source Sans Pro Semibold"/>
              </a:rPr>
              <a:t>그런데 아래와 같은 문제점이 생겼고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아래와 같이 해결했습니다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2-a) 7-segment</a:t>
            </a:r>
            <a:r>
              <a:rPr lang="ko-KR" altLang="en-US" b="1" spc="300" dirty="0">
                <a:latin typeface="+mn-ea"/>
                <a:cs typeface="Source Sans Pro Semibold"/>
              </a:rPr>
              <a:t>를 쓸 생각이었으나 포트가 </a:t>
            </a:r>
            <a:r>
              <a:rPr lang="en-US" altLang="ko-KR" b="1" spc="300" dirty="0">
                <a:latin typeface="+mn-ea"/>
                <a:cs typeface="Source Sans Pro Semibold"/>
              </a:rPr>
              <a:t>A</a:t>
            </a:r>
            <a:r>
              <a:rPr lang="ko-KR" altLang="en-US" b="1" spc="300" dirty="0">
                <a:latin typeface="+mn-ea"/>
                <a:cs typeface="Source Sans Pro Semibold"/>
              </a:rPr>
              <a:t>나 </a:t>
            </a:r>
            <a:r>
              <a:rPr lang="en-US" altLang="ko-KR" b="1" spc="300" dirty="0">
                <a:latin typeface="+mn-ea"/>
                <a:cs typeface="Source Sans Pro Semibold"/>
              </a:rPr>
              <a:t>B</a:t>
            </a:r>
            <a:r>
              <a:rPr lang="ko-KR" altLang="en-US" b="1" spc="300" dirty="0">
                <a:latin typeface="+mn-ea"/>
                <a:cs typeface="Source Sans Pro Semibold"/>
              </a:rPr>
              <a:t>를 사용불가해서 안 됨 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								-&gt;7-segmen</a:t>
            </a:r>
            <a:r>
              <a:rPr lang="ko-KR" altLang="en-US" b="1" spc="300" dirty="0">
                <a:latin typeface="+mn-ea"/>
                <a:cs typeface="Source Sans Pro Semibold"/>
              </a:rPr>
              <a:t>의 표시하려던 레벨과 점수를 </a:t>
            </a:r>
            <a:r>
              <a:rPr lang="en-US" altLang="ko-KR" b="1" spc="300" dirty="0">
                <a:latin typeface="+mn-ea"/>
                <a:cs typeface="Source Sans Pro Semibold"/>
              </a:rPr>
              <a:t>LCD</a:t>
            </a:r>
            <a:r>
              <a:rPr lang="ko-KR" altLang="en-US" b="1" spc="300" dirty="0">
                <a:latin typeface="+mn-ea"/>
                <a:cs typeface="Source Sans Pro Semibold"/>
              </a:rPr>
              <a:t>의 표시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2-b) LCD</a:t>
            </a:r>
            <a:r>
              <a:rPr lang="ko-KR" altLang="en-US" b="1" spc="300" dirty="0">
                <a:latin typeface="+mn-ea"/>
                <a:cs typeface="Source Sans Pro Semibold"/>
              </a:rPr>
              <a:t>와 인터럽트를</a:t>
            </a:r>
            <a:r>
              <a:rPr lang="en-US" altLang="ko-KR" b="1" spc="300" dirty="0">
                <a:latin typeface="+mn-ea"/>
                <a:cs typeface="Source Sans Pro Semibold"/>
              </a:rPr>
              <a:t>(</a:t>
            </a:r>
            <a:r>
              <a:rPr lang="ko-KR" altLang="en-US" b="1" spc="300" dirty="0">
                <a:latin typeface="+mn-ea"/>
                <a:cs typeface="Source Sans Pro Semibold"/>
              </a:rPr>
              <a:t>정확히는</a:t>
            </a:r>
            <a:r>
              <a:rPr lang="en-US" altLang="ko-KR" b="1" spc="300" dirty="0" err="1">
                <a:latin typeface="+mn-ea"/>
                <a:cs typeface="Source Sans Pro Semibold"/>
              </a:rPr>
              <a:t>NVIC_init_IRQs</a:t>
            </a:r>
            <a:r>
              <a:rPr lang="ko-KR" altLang="en-US" b="1" spc="300" dirty="0">
                <a:latin typeface="+mn-ea"/>
                <a:cs typeface="Source Sans Pro Semibold"/>
              </a:rPr>
              <a:t>함수와</a:t>
            </a:r>
            <a:r>
              <a:rPr lang="en-US" altLang="ko-KR" b="1" spc="300" dirty="0">
                <a:latin typeface="+mn-ea"/>
                <a:cs typeface="Source Sans Pro Semibold"/>
              </a:rPr>
              <a:t>)</a:t>
            </a:r>
            <a:r>
              <a:rPr lang="ko-KR" altLang="en-US" b="1" spc="300" dirty="0">
                <a:latin typeface="+mn-ea"/>
                <a:cs typeface="Source Sans Pro Semibold"/>
              </a:rPr>
              <a:t> 동시에 사용이 안됨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					-&gt;</a:t>
            </a:r>
            <a:r>
              <a:rPr lang="ko-KR" altLang="en-US" b="1" spc="300" dirty="0">
                <a:latin typeface="+mn-ea"/>
                <a:cs typeface="Source Sans Pro Semibold"/>
              </a:rPr>
              <a:t>인터럽트를 아예 안 쓰고 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타임 인터럽트는 딜레이가 들어가는 </a:t>
            </a:r>
            <a:r>
              <a:rPr lang="en-US" altLang="ko-KR" b="1" spc="300" dirty="0" err="1">
                <a:latin typeface="+mn-ea"/>
                <a:cs typeface="Source Sans Pro Semibold"/>
              </a:rPr>
              <a:t>key_scan</a:t>
            </a:r>
            <a:r>
              <a:rPr lang="ko-KR" altLang="en-US" b="1" spc="300" dirty="0">
                <a:latin typeface="+mn-ea"/>
                <a:cs typeface="Source Sans Pro Semibold"/>
              </a:rPr>
              <a:t>을 이용해서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일반 인터럽트는 루프 안에서 계속 확인하는 방법으로 변경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3</a:t>
            </a:r>
            <a:r>
              <a:rPr lang="ko-KR" altLang="en-US" b="1" spc="300" dirty="0">
                <a:latin typeface="+mn-ea"/>
                <a:cs typeface="Source Sans Pro Semibold"/>
              </a:rPr>
              <a:t>주차때는 버그들을 수정했는데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다음과 같습니다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3-a) </a:t>
            </a:r>
            <a:r>
              <a:rPr lang="ko-KR" altLang="en-US" b="1" spc="300" dirty="0">
                <a:latin typeface="+mn-ea"/>
                <a:cs typeface="Source Sans Pro Semibold"/>
              </a:rPr>
              <a:t>저항이 경계 값에 있으면</a:t>
            </a:r>
            <a:r>
              <a:rPr lang="en-US" altLang="ko-KR" b="1" spc="300" dirty="0">
                <a:latin typeface="+mn-ea"/>
                <a:cs typeface="Source Sans Pro Semibold"/>
              </a:rPr>
              <a:t> </a:t>
            </a:r>
            <a:r>
              <a:rPr lang="ko-KR" altLang="en-US" b="1" spc="300" dirty="0">
                <a:latin typeface="+mn-ea"/>
                <a:cs typeface="Source Sans Pro Semibold"/>
              </a:rPr>
              <a:t>불안정하게 두개의 자리사이에서 튐</a:t>
            </a:r>
            <a:r>
              <a:rPr lang="en-US" altLang="ko-KR" b="1" spc="300" dirty="0">
                <a:latin typeface="+mn-ea"/>
                <a:cs typeface="Source Sans Pro Semibold"/>
              </a:rPr>
              <a:t>-&gt;</a:t>
            </a:r>
            <a:r>
              <a:rPr lang="ko-KR" altLang="en-US" b="1" spc="300" dirty="0">
                <a:latin typeface="+mn-ea"/>
                <a:cs typeface="Source Sans Pro Semibold"/>
              </a:rPr>
              <a:t>부록 </a:t>
            </a:r>
            <a:r>
              <a:rPr lang="en-US" altLang="ko-KR" b="1" spc="300" dirty="0">
                <a:latin typeface="+mn-ea"/>
                <a:cs typeface="Source Sans Pro Semibold"/>
              </a:rPr>
              <a:t>A4</a:t>
            </a:r>
            <a:r>
              <a:rPr lang="ko-KR" altLang="en-US" b="1" spc="300" dirty="0">
                <a:latin typeface="+mn-ea"/>
                <a:cs typeface="Source Sans Pro Semibold"/>
              </a:rPr>
              <a:t>참조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3-b) </a:t>
            </a:r>
            <a:r>
              <a:rPr lang="ko-KR" altLang="en-US" b="1" spc="300" dirty="0">
                <a:latin typeface="+mn-ea"/>
                <a:cs typeface="Source Sans Pro Semibold"/>
              </a:rPr>
              <a:t>버그는 아니지만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키 패드 반복입력이 안됨</a:t>
            </a:r>
            <a:r>
              <a:rPr lang="en-US" altLang="ko-KR" b="1" spc="300" dirty="0">
                <a:latin typeface="+mn-ea"/>
                <a:cs typeface="Source Sans Pro Semibold"/>
              </a:rPr>
              <a:t>-&gt;</a:t>
            </a:r>
            <a:r>
              <a:rPr lang="ko-KR" altLang="en-US" b="1" spc="300" dirty="0">
                <a:latin typeface="+mn-ea"/>
                <a:cs typeface="Source Sans Pro Semibold"/>
              </a:rPr>
              <a:t>부록 </a:t>
            </a:r>
            <a:r>
              <a:rPr lang="en-US" altLang="ko-KR" b="1" spc="300" dirty="0">
                <a:latin typeface="+mn-ea"/>
                <a:cs typeface="Source Sans Pro Semibold"/>
              </a:rPr>
              <a:t>A5</a:t>
            </a:r>
            <a:r>
              <a:rPr lang="ko-KR" altLang="en-US" b="1" spc="300" dirty="0">
                <a:latin typeface="+mn-ea"/>
                <a:cs typeface="Source Sans Pro Semibold"/>
              </a:rPr>
              <a:t>참조</a:t>
            </a:r>
            <a:endParaRPr lang="en-US" altLang="ko-KR" b="1" spc="300" dirty="0">
              <a:latin typeface="+mn-ea"/>
              <a:cs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2378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가변 저항 상세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A4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9A6BC21-394F-FD41-9983-854E037E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16807"/>
              </p:ext>
            </p:extLst>
          </p:nvPr>
        </p:nvGraphicFramePr>
        <p:xfrm>
          <a:off x="948266" y="2167466"/>
          <a:ext cx="1053253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944">
                  <a:extLst>
                    <a:ext uri="{9D8B030D-6E8A-4147-A177-3AD203B41FA5}">
                      <a16:colId xmlns:a16="http://schemas.microsoft.com/office/drawing/2014/main" val="4163764849"/>
                    </a:ext>
                  </a:extLst>
                </a:gridCol>
                <a:gridCol w="136562">
                  <a:extLst>
                    <a:ext uri="{9D8B030D-6E8A-4147-A177-3AD203B41FA5}">
                      <a16:colId xmlns:a16="http://schemas.microsoft.com/office/drawing/2014/main" val="2624266042"/>
                    </a:ext>
                  </a:extLst>
                </a:gridCol>
                <a:gridCol w="122435">
                  <a:extLst>
                    <a:ext uri="{9D8B030D-6E8A-4147-A177-3AD203B41FA5}">
                      <a16:colId xmlns:a16="http://schemas.microsoft.com/office/drawing/2014/main" val="3848450678"/>
                    </a:ext>
                  </a:extLst>
                </a:gridCol>
                <a:gridCol w="1852219">
                  <a:extLst>
                    <a:ext uri="{9D8B030D-6E8A-4147-A177-3AD203B41FA5}">
                      <a16:colId xmlns:a16="http://schemas.microsoft.com/office/drawing/2014/main" val="2027221023"/>
                    </a:ext>
                  </a:extLst>
                </a:gridCol>
                <a:gridCol w="131852">
                  <a:extLst>
                    <a:ext uri="{9D8B030D-6E8A-4147-A177-3AD203B41FA5}">
                      <a16:colId xmlns:a16="http://schemas.microsoft.com/office/drawing/2014/main" val="3022611061"/>
                    </a:ext>
                  </a:extLst>
                </a:gridCol>
                <a:gridCol w="158538">
                  <a:extLst>
                    <a:ext uri="{9D8B030D-6E8A-4147-A177-3AD203B41FA5}">
                      <a16:colId xmlns:a16="http://schemas.microsoft.com/office/drawing/2014/main" val="2255958662"/>
                    </a:ext>
                  </a:extLst>
                </a:gridCol>
                <a:gridCol w="1805129">
                  <a:extLst>
                    <a:ext uri="{9D8B030D-6E8A-4147-A177-3AD203B41FA5}">
                      <a16:colId xmlns:a16="http://schemas.microsoft.com/office/drawing/2014/main" val="1302912006"/>
                    </a:ext>
                  </a:extLst>
                </a:gridCol>
                <a:gridCol w="142840">
                  <a:extLst>
                    <a:ext uri="{9D8B030D-6E8A-4147-A177-3AD203B41FA5}">
                      <a16:colId xmlns:a16="http://schemas.microsoft.com/office/drawing/2014/main" val="3491883389"/>
                    </a:ext>
                  </a:extLst>
                </a:gridCol>
                <a:gridCol w="186792">
                  <a:extLst>
                    <a:ext uri="{9D8B030D-6E8A-4147-A177-3AD203B41FA5}">
                      <a16:colId xmlns:a16="http://schemas.microsoft.com/office/drawing/2014/main" val="2093813538"/>
                    </a:ext>
                  </a:extLst>
                </a:gridCol>
                <a:gridCol w="1685658">
                  <a:extLst>
                    <a:ext uri="{9D8B030D-6E8A-4147-A177-3AD203B41FA5}">
                      <a16:colId xmlns:a16="http://schemas.microsoft.com/office/drawing/2014/main" val="355343507"/>
                    </a:ext>
                  </a:extLst>
                </a:gridCol>
                <a:gridCol w="234056">
                  <a:extLst>
                    <a:ext uri="{9D8B030D-6E8A-4147-A177-3AD203B41FA5}">
                      <a16:colId xmlns:a16="http://schemas.microsoft.com/office/drawing/2014/main" val="1258926326"/>
                    </a:ext>
                  </a:extLst>
                </a:gridCol>
                <a:gridCol w="199350">
                  <a:extLst>
                    <a:ext uri="{9D8B030D-6E8A-4147-A177-3AD203B41FA5}">
                      <a16:colId xmlns:a16="http://schemas.microsoft.com/office/drawing/2014/main" val="1290765558"/>
                    </a:ext>
                  </a:extLst>
                </a:gridCol>
                <a:gridCol w="1907156">
                  <a:extLst>
                    <a:ext uri="{9D8B030D-6E8A-4147-A177-3AD203B41FA5}">
                      <a16:colId xmlns:a16="http://schemas.microsoft.com/office/drawing/2014/main" val="2850048020"/>
                    </a:ext>
                  </a:extLst>
                </a:gridCol>
              </a:tblGrid>
              <a:tr h="325967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74470"/>
                  </a:ext>
                </a:extLst>
              </a:tr>
              <a:tr h="3259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927346"/>
                  </a:ext>
                </a:extLst>
              </a:tr>
            </a:tbl>
          </a:graphicData>
        </a:graphic>
      </p:graphicFrame>
      <p:sp>
        <p:nvSpPr>
          <p:cNvPr id="4" name="TextBox 6">
            <a:extLst>
              <a:ext uri="{FF2B5EF4-FFF2-40B4-BE49-F238E27FC236}">
                <a16:creationId xmlns:a16="http://schemas.microsoft.com/office/drawing/2014/main" id="{5F25E408-597A-5CC1-D21F-676188E8CE67}"/>
              </a:ext>
            </a:extLst>
          </p:cNvPr>
          <p:cNvSpPr txBox="1"/>
          <p:nvPr/>
        </p:nvSpPr>
        <p:spPr>
          <a:xfrm>
            <a:off x="2743518" y="1762031"/>
            <a:ext cx="7772082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1000			  2000			 3000			   4000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790C27A-A0AE-4C9B-98C8-D3A3243F7ABB}"/>
              </a:ext>
            </a:extLst>
          </p:cNvPr>
          <p:cNvSpPr txBox="1"/>
          <p:nvPr/>
        </p:nvSpPr>
        <p:spPr>
          <a:xfrm>
            <a:off x="338985" y="2167466"/>
            <a:ext cx="931015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이전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이후</a:t>
            </a:r>
            <a:endParaRPr lang="en-US" altLang="ko-KR" b="1" spc="300" dirty="0">
              <a:latin typeface="+mn-ea"/>
              <a:cs typeface="Source Sans Pro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9B566-C96D-A5E6-B5B1-0A6831A986BD}"/>
              </a:ext>
            </a:extLst>
          </p:cNvPr>
          <p:cNvSpPr txBox="1"/>
          <p:nvPr/>
        </p:nvSpPr>
        <p:spPr>
          <a:xfrm>
            <a:off x="338985" y="3552074"/>
            <a:ext cx="11065615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위 그림과 같이 가변 저항에 따라 게임</a:t>
            </a:r>
            <a:r>
              <a:rPr lang="en-US" altLang="ko-KR" b="1" spc="300" dirty="0">
                <a:latin typeface="+mn-ea"/>
                <a:cs typeface="Source Sans Pro Semibold"/>
              </a:rPr>
              <a:t>1</a:t>
            </a:r>
            <a:r>
              <a:rPr lang="ko-KR" altLang="en-US" b="1" spc="300" dirty="0">
                <a:latin typeface="+mn-ea"/>
                <a:cs typeface="Source Sans Pro Semibold"/>
              </a:rPr>
              <a:t>의 위치가 결정되는데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위와 같은 경우 가변 저항이 </a:t>
            </a:r>
            <a:r>
              <a:rPr lang="en-US" altLang="ko-KR" b="1" spc="300" dirty="0">
                <a:latin typeface="+mn-ea"/>
                <a:cs typeface="Source Sans Pro Semibold"/>
              </a:rPr>
              <a:t>1000</a:t>
            </a:r>
            <a:r>
              <a:rPr lang="ko-KR" altLang="en-US" b="1" spc="300" dirty="0" err="1">
                <a:latin typeface="+mn-ea"/>
                <a:cs typeface="Source Sans Pro Semibold"/>
              </a:rPr>
              <a:t>일때</a:t>
            </a:r>
            <a:r>
              <a:rPr lang="ko-KR" altLang="en-US" b="1" spc="300" dirty="0">
                <a:latin typeface="+mn-ea"/>
                <a:cs typeface="Source Sans Pro Semibold"/>
              </a:rPr>
              <a:t> 미세한 잡음으로</a:t>
            </a:r>
            <a:r>
              <a:rPr lang="en-US" altLang="ko-KR" b="1" spc="300" dirty="0">
                <a:latin typeface="+mn-ea"/>
                <a:cs typeface="Source Sans Pro Semibold"/>
              </a:rPr>
              <a:t> </a:t>
            </a: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1, 2</a:t>
            </a:r>
            <a:r>
              <a:rPr lang="ko-KR" altLang="en-US" b="1" spc="300" dirty="0">
                <a:latin typeface="+mn-ea"/>
                <a:cs typeface="Source Sans Pro Semibold"/>
              </a:rPr>
              <a:t>에서 계속 왔다갔다할 수 있습니다</a:t>
            </a:r>
            <a:r>
              <a:rPr lang="en-US" altLang="ko-KR" b="1" spc="300" dirty="0">
                <a:latin typeface="+mn-ea"/>
                <a:cs typeface="Source Sans Pro Semibold"/>
              </a:rPr>
              <a:t>. </a:t>
            </a:r>
            <a:r>
              <a:rPr lang="ko-KR" altLang="en-US" b="1" spc="300" dirty="0">
                <a:latin typeface="+mn-ea"/>
                <a:cs typeface="Source Sans Pro Semibold"/>
              </a:rPr>
              <a:t>하지만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아래와 같이 하면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애매한 위치에 있어도 그런 일이 일어나지 않기 때문에 이 문제를 해결 할 수 있습니다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202F6-E735-EC35-DF31-FC51FB33464C}"/>
              </a:ext>
            </a:extLst>
          </p:cNvPr>
          <p:cNvSpPr txBox="1"/>
          <p:nvPr/>
        </p:nvSpPr>
        <p:spPr>
          <a:xfrm>
            <a:off x="1644647" y="2868681"/>
            <a:ext cx="9836149" cy="37779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1				</a:t>
            </a: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2			  </a:t>
            </a: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3			</a:t>
            </a: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4			   </a:t>
            </a:r>
            <a:r>
              <a:rPr lang="ko-KR" altLang="en-US" b="1" spc="300" dirty="0">
                <a:latin typeface="+mn-ea"/>
                <a:cs typeface="Source Sans Pro Semibold"/>
              </a:rPr>
              <a:t>위치</a:t>
            </a:r>
            <a:r>
              <a:rPr lang="en-US" altLang="ko-KR" b="1" spc="300" dirty="0">
                <a:latin typeface="+mn-ea"/>
                <a:cs typeface="Source Sans Pro Semibold"/>
              </a:rPr>
              <a:t>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D86982-9AF4-1D13-D8A0-2C57E593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442" y="5866854"/>
            <a:ext cx="3200847" cy="238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98A2C-A857-2B3E-4957-57010C99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792" y="5414573"/>
            <a:ext cx="5229955" cy="209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AFA943-CA34-6E71-E4B2-00A7A844D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106" y="5000733"/>
            <a:ext cx="5277587" cy="228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85B68E-C05F-9DFD-C4C9-A3C7E728B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28" y="5477695"/>
            <a:ext cx="5229955" cy="228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3CD5C50-C3B2-9CEE-76A5-B97EAEF99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48" y="5933130"/>
            <a:ext cx="348663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5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키 패드 반복 입력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A5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5D0D8A-D725-D8D9-218E-8F643343ADCE}"/>
              </a:ext>
            </a:extLst>
          </p:cNvPr>
          <p:cNvSpPr txBox="1"/>
          <p:nvPr/>
        </p:nvSpPr>
        <p:spPr>
          <a:xfrm>
            <a:off x="486991" y="1664007"/>
            <a:ext cx="11065615" cy="9233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중간고사 전 키 패드 실습실험때도 그랬듯이</a:t>
            </a:r>
            <a:r>
              <a:rPr lang="en-US" altLang="ko-KR" b="1" spc="300" dirty="0">
                <a:latin typeface="+mn-ea"/>
                <a:cs typeface="Source Sans Pro Semibold"/>
              </a:rPr>
              <a:t> </a:t>
            </a:r>
            <a:r>
              <a:rPr lang="ko-KR" altLang="en-US" b="1" spc="300" dirty="0">
                <a:latin typeface="+mn-ea"/>
                <a:cs typeface="Source Sans Pro Semibold"/>
              </a:rPr>
              <a:t>키패드는 거의 </a:t>
            </a:r>
            <a:r>
              <a:rPr lang="ko-KR" altLang="en-US" b="1" spc="300" dirty="0" err="1">
                <a:latin typeface="+mn-ea"/>
                <a:cs typeface="Source Sans Pro Semibold"/>
              </a:rPr>
              <a:t>텀이</a:t>
            </a:r>
            <a:r>
              <a:rPr lang="ko-KR" altLang="en-US" b="1" spc="300" dirty="0">
                <a:latin typeface="+mn-ea"/>
                <a:cs typeface="Source Sans Pro Semibold"/>
              </a:rPr>
              <a:t> 없이 입력을 받기 때문에 이전 입력과 다른 것이 들어올 때만 작동했습니다</a:t>
            </a:r>
            <a:r>
              <a:rPr lang="en-US" altLang="ko-KR" b="1" spc="300" dirty="0">
                <a:latin typeface="+mn-ea"/>
                <a:cs typeface="Source Sans Pro Semibold"/>
              </a:rPr>
              <a:t>. </a:t>
            </a:r>
            <a:r>
              <a:rPr lang="ko-KR" altLang="en-US" b="1" spc="300" dirty="0">
                <a:latin typeface="+mn-ea"/>
                <a:cs typeface="Source Sans Pro Semibold"/>
              </a:rPr>
              <a:t>그런데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이러면 불편하므로</a:t>
            </a:r>
            <a:r>
              <a:rPr lang="en-US" altLang="ko-KR" b="1" spc="300" dirty="0">
                <a:latin typeface="+mn-ea"/>
                <a:cs typeface="Source Sans Pro Semibold"/>
              </a:rPr>
              <a:t> </a:t>
            </a:r>
            <a:r>
              <a:rPr lang="ko-KR" altLang="en-US" b="1" spc="300" dirty="0">
                <a:latin typeface="+mn-ea"/>
                <a:cs typeface="Source Sans Pro Semibold"/>
              </a:rPr>
              <a:t>이전 입력에서 </a:t>
            </a:r>
            <a:r>
              <a:rPr lang="en-US" altLang="ko-KR" b="1" u="sng" spc="300" dirty="0">
                <a:latin typeface="+mn-ea"/>
                <a:cs typeface="Source Sans Pro Semibold"/>
              </a:rPr>
              <a:t>1</a:t>
            </a:r>
            <a:r>
              <a:rPr lang="ko-KR" altLang="en-US" b="1" u="sng" spc="300" dirty="0">
                <a:latin typeface="+mn-ea"/>
                <a:cs typeface="Source Sans Pro Semibold"/>
              </a:rPr>
              <a:t>초가 지나면 같은 입력이라도 다시 받게 했습니다</a:t>
            </a:r>
            <a:r>
              <a:rPr lang="en-US" altLang="ko-KR" b="1" u="sng" spc="300" dirty="0">
                <a:latin typeface="+mn-ea"/>
                <a:cs typeface="Source Sans Pro Semibold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08CC5-EB32-633E-90E3-801C1D96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1" y="3147472"/>
            <a:ext cx="5430008" cy="228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A387A-2072-71E0-DAC7-17627F5EAB47}"/>
              </a:ext>
            </a:extLst>
          </p:cNvPr>
          <p:cNvSpPr txBox="1"/>
          <p:nvPr/>
        </p:nvSpPr>
        <p:spPr>
          <a:xfrm>
            <a:off x="384191" y="3675167"/>
            <a:ext cx="11065615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키 입력이 들어왔을 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이전 입력 후 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1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초가 지났거나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이전 입력과 다르면 작동</a:t>
            </a:r>
            <a:endParaRPr lang="en-US" altLang="ko-KR" b="1" u="sng" spc="300" dirty="0">
              <a:latin typeface="+mn-ea"/>
              <a:cs typeface="Source Sans Pro Semi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72889E-78E7-67D1-C883-197DDA431592}"/>
              </a:ext>
            </a:extLst>
          </p:cNvPr>
          <p:cNvCxnSpPr/>
          <p:nvPr/>
        </p:nvCxnSpPr>
        <p:spPr>
          <a:xfrm flipH="1">
            <a:off x="1785094" y="3376104"/>
            <a:ext cx="594039" cy="3830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B217BB-B4A3-A5E4-DAC6-CA906F9DC9E2}"/>
              </a:ext>
            </a:extLst>
          </p:cNvPr>
          <p:cNvCxnSpPr>
            <a:cxnSpLocks/>
          </p:cNvCxnSpPr>
          <p:nvPr/>
        </p:nvCxnSpPr>
        <p:spPr>
          <a:xfrm>
            <a:off x="5088467" y="3376104"/>
            <a:ext cx="3420533" cy="3830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A28F44-29BF-5750-D258-4B2D31EC6BF2}"/>
              </a:ext>
            </a:extLst>
          </p:cNvPr>
          <p:cNvCxnSpPr>
            <a:cxnSpLocks/>
          </p:cNvCxnSpPr>
          <p:nvPr/>
        </p:nvCxnSpPr>
        <p:spPr>
          <a:xfrm>
            <a:off x="3677236" y="3376104"/>
            <a:ext cx="776231" cy="343948"/>
          </a:xfrm>
          <a:prstGeom prst="line">
            <a:avLst/>
          </a:prstGeom>
          <a:ln w="38100">
            <a:solidFill>
              <a:srgbClr val="19B86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30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아쉬운 점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A6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F6690E3-F2F8-760F-7232-AD763A78AB84}"/>
              </a:ext>
            </a:extLst>
          </p:cNvPr>
          <p:cNvSpPr txBox="1"/>
          <p:nvPr/>
        </p:nvSpPr>
        <p:spPr>
          <a:xfrm>
            <a:off x="500170" y="1422402"/>
            <a:ext cx="10710336" cy="369331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342900" lvl="0" indent="-342900" algn="just">
              <a:buAutoNum type="arabicPeriod"/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랜덤 값이 이미 정해져 있음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랜덤함수에서 지나온 시간을 </a:t>
            </a:r>
            <a:r>
              <a:rPr lang="ko-KR" altLang="en-US" b="1" spc="300" dirty="0" err="1">
                <a:latin typeface="+mn-ea"/>
                <a:cs typeface="Source Sans Pro Semibold"/>
              </a:rPr>
              <a:t>시드로</a:t>
            </a:r>
            <a:r>
              <a:rPr lang="ko-KR" altLang="en-US" b="1" spc="300" dirty="0">
                <a:latin typeface="+mn-ea"/>
                <a:cs typeface="Source Sans Pro Semibold"/>
              </a:rPr>
              <a:t> 해서 초기화를 하는데 마이크로프로세서에서 동작할 때 그 시간이 고정이 되어 있는 것인지 항상 같은 </a:t>
            </a:r>
            <a:r>
              <a:rPr lang="ko-KR" altLang="en-US" b="1" spc="300" dirty="0" err="1">
                <a:latin typeface="+mn-ea"/>
                <a:cs typeface="Source Sans Pro Semibold"/>
              </a:rPr>
              <a:t>시드를</a:t>
            </a:r>
            <a:r>
              <a:rPr lang="ko-KR" altLang="en-US" b="1" spc="300" dirty="0">
                <a:latin typeface="+mn-ea"/>
                <a:cs typeface="Source Sans Pro Semibold"/>
              </a:rPr>
              <a:t> 쓰는 것 같습니다</a:t>
            </a:r>
            <a:r>
              <a:rPr lang="en-US" altLang="ko-KR" b="1" spc="300" dirty="0">
                <a:latin typeface="+mn-ea"/>
                <a:cs typeface="Source Sans Pro Semibold"/>
              </a:rPr>
              <a:t>. </a:t>
            </a:r>
            <a:r>
              <a:rPr lang="ko-KR" altLang="en-US" b="1" spc="300" dirty="0">
                <a:latin typeface="+mn-ea"/>
                <a:cs typeface="Source Sans Pro Semibold"/>
              </a:rPr>
              <a:t>그래서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언제 게임을 실행하던지 몇 초 뒤에 어디서 어떤 숫자가 나오는 지가 정해져 있습니다</a:t>
            </a:r>
            <a:r>
              <a:rPr lang="en-US" altLang="ko-KR" b="1" spc="300" dirty="0">
                <a:latin typeface="+mn-ea"/>
                <a:cs typeface="Source Sans Pro Semibold"/>
              </a:rPr>
              <a:t>. </a:t>
            </a:r>
            <a:r>
              <a:rPr lang="ko-KR" altLang="en-US" b="1" spc="300" dirty="0">
                <a:latin typeface="+mn-ea"/>
                <a:cs typeface="Source Sans Pro Semibold"/>
              </a:rPr>
              <a:t>하지만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게임을 하는데 지장은 없고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다 외워서 게임을 하는 것도 아니니 큰 문제는 아닙니다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2.</a:t>
            </a:r>
            <a:r>
              <a:rPr lang="ko-KR" altLang="en-US" b="1" spc="300" dirty="0">
                <a:latin typeface="+mn-ea"/>
                <a:cs typeface="Source Sans Pro Semibold"/>
              </a:rPr>
              <a:t>게임</a:t>
            </a:r>
            <a:r>
              <a:rPr lang="en-US" altLang="ko-KR" b="1" spc="300" dirty="0">
                <a:latin typeface="+mn-ea"/>
                <a:cs typeface="Source Sans Pro Semibold"/>
              </a:rPr>
              <a:t>4 </a:t>
            </a:r>
            <a:r>
              <a:rPr lang="ko-KR" altLang="en-US" b="1" spc="300" dirty="0">
                <a:latin typeface="+mn-ea"/>
                <a:cs typeface="Source Sans Pro Semibold"/>
              </a:rPr>
              <a:t>스위치</a:t>
            </a:r>
            <a:r>
              <a:rPr lang="en-US" altLang="ko-KR" b="1" spc="300" dirty="0">
                <a:latin typeface="+mn-ea"/>
                <a:cs typeface="Source Sans Pro Semibold"/>
              </a:rPr>
              <a:t>3 </a:t>
            </a:r>
            <a:r>
              <a:rPr lang="ko-KR" altLang="en-US" b="1" spc="300" dirty="0">
                <a:latin typeface="+mn-ea"/>
                <a:cs typeface="Source Sans Pro Semibold"/>
              </a:rPr>
              <a:t>버그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게임</a:t>
            </a:r>
            <a:r>
              <a:rPr lang="en-US" altLang="ko-KR" b="1" spc="300" dirty="0">
                <a:latin typeface="+mn-ea"/>
                <a:cs typeface="Source Sans Pro Semibold"/>
              </a:rPr>
              <a:t>4</a:t>
            </a:r>
            <a:r>
              <a:rPr lang="ko-KR" altLang="en-US" b="1" spc="300" dirty="0">
                <a:latin typeface="+mn-ea"/>
                <a:cs typeface="Source Sans Pro Semibold"/>
              </a:rPr>
              <a:t>에서 숫자가 왼쪽이 더 크지 않을 때 스위치</a:t>
            </a:r>
            <a:r>
              <a:rPr lang="en-US" altLang="ko-KR" b="1" spc="300" dirty="0">
                <a:latin typeface="+mn-ea"/>
                <a:cs typeface="Source Sans Pro Semibold"/>
              </a:rPr>
              <a:t>3</a:t>
            </a:r>
            <a:r>
              <a:rPr lang="ko-KR" altLang="en-US" b="1" spc="300" dirty="0">
                <a:latin typeface="+mn-ea"/>
                <a:cs typeface="Source Sans Pro Semibold"/>
              </a:rPr>
              <a:t>을 눌러도 안 죽습니다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빨간 원에 </a:t>
            </a:r>
            <a:r>
              <a:rPr lang="en-US" altLang="ko-KR" b="1" spc="300" dirty="0">
                <a:latin typeface="+mn-ea"/>
                <a:cs typeface="Source Sans Pro Semibold"/>
              </a:rPr>
              <a:t>die=1;</a:t>
            </a:r>
            <a:r>
              <a:rPr lang="ko-KR" altLang="en-US" b="1" spc="300" dirty="0">
                <a:latin typeface="+mn-ea"/>
                <a:cs typeface="Source Sans Pro Semibold"/>
              </a:rPr>
              <a:t>이 있어야 하는데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이것을 적으면 죽을 때가 아닌 데도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죽어버려서 빼서 그렇습니다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고치려고 여러 시도를 했지만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안 고쳐져서 끝내 저대로 남아 있습니다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하지만</a:t>
            </a:r>
            <a:r>
              <a:rPr lang="en-US" altLang="ko-KR" b="1" spc="300" dirty="0">
                <a:latin typeface="+mn-ea"/>
                <a:cs typeface="Source Sans Pro Semibold"/>
              </a:rPr>
              <a:t>, </a:t>
            </a:r>
            <a:r>
              <a:rPr lang="ko-KR" altLang="en-US" b="1" spc="300" dirty="0">
                <a:latin typeface="+mn-ea"/>
                <a:cs typeface="Source Sans Pro Semibold"/>
              </a:rPr>
              <a:t>게임 진행에 큰 영향을 끼치는 버그는 아니 라서 다행입니다</a:t>
            </a:r>
            <a:r>
              <a:rPr lang="en-US" altLang="ko-KR" b="1" spc="300" dirty="0">
                <a:latin typeface="+mn-ea"/>
                <a:cs typeface="Source Sans Pro Semibold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4ED55-EA84-4B92-3F76-49B0AA81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690" y="3052476"/>
            <a:ext cx="2689825" cy="274719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ECAF2FA-1D46-6303-6775-28E919C92E38}"/>
              </a:ext>
            </a:extLst>
          </p:cNvPr>
          <p:cNvSpPr/>
          <p:nvPr/>
        </p:nvSpPr>
        <p:spPr>
          <a:xfrm>
            <a:off x="10092267" y="5274733"/>
            <a:ext cx="364066" cy="406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8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device_registers.h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include peripheraldeclarationsS32K144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clocks_and_modes.h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ADC.h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"lcd1602A.h"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include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stdlib.h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&lt;time.h&gt;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lpit0_ch1_flag_counter = 0;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/*&lt; LPIT0 timeout counter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score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pre_key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level = 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die =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current_queue_num = 0;</a:t>
            </a: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next_queue_num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[20] = { 0xFF, 0xFF,0xFF,0xFF,0xFF,0xFF,0xFF,0xFF,0xFF,0xFF,0xFF,0xFF,0xFF,0xFF,0xFF,0xFF,0xFF,0xFF,0xFF,0xFF };</a:t>
            </a: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queue_letter[20] = { 0x00, 0x00, 0x00, 0x00, 0x00, 0x00, 0x00, 0x00, 0x00, 0x00, 0x00, 0x00, 0x00, 0x00, 0x00, 0x00, 0x00, 0x00, 0x00, 0x00 };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msg_array1[1] = { 0x48 };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1-row text-char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enqueue(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game_one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player[5] = { 0,0,0,0,0 };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obstacle[5] = { 6,6,6,6,6 };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장애물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장애물이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없는것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5~0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5~0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후 장애물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game_two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불이 켜진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game_three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g3_numbers[5] = { 0,0,0,0,0 };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숫자들 *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=11 0=10 #=12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g3count = 0;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숫자의 개수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g3_repeated = 0;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반복입력 방지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game_four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g4_numbers[2] = { -1,-1 };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숫자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g4_count = -1;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 제한 시간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g4_repeated = 1;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스위치 반복 입력 방지</a:t>
            </a:r>
            <a:endParaRPr lang="ko-KR" altLang="en-US" sz="800" dirty="0"/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-1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PORT_init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PTD    LCD--------------------------------------------------------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[PCC_PORTD_INDEX] |=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Enable clock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forPORTD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PTD-&gt;PDDR |= 0xFE00;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PTD-&gt;PDDR |= 1 &lt;&lt; 9 | 1 &lt;&lt; 10 | 1 &lt;&lt; 11 | 1 &lt;&lt; 12 | 1 &lt;&lt; 13 | 1 &lt;&lt; 14 | 1 &lt;&lt; 15;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[PCC_PORTD_INDEX] &amp;= ~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[PCC_PORTD_INDEX] |=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PCC_PCCn_PCS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(0x001);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[PCC_PORTD_INDEX] |=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[PCC_FTM2_INDEX] &amp;= ~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[PCC_FTM2_INDEX] |=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PCC_PCCn_PCS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|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//Clock = 80MHz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//Pin mux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PORTD-&gt;PCR[9]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PORTD-&gt;PCR[10]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PORTD-&gt;PCR[11]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PORTD-&gt;PCR[12]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PORTD-&gt;PCR[13]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PORTD-&gt;PCR[14] = PORT_PCR_MUX(1);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PORTD-&gt;PCR[15] = PORT_PCR_MUX(1);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//Output set(set 4bit, 2line - 0b 0010 0101 000x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xxxx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PTC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스위치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--------------------------------------------------------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//PORTC Data Clock Set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[PCC_PORTC_INDEX] |=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Enable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clockfor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PORTC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Data Direction Set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PTC-&gt;PDDR &amp;= ~(1 &lt;&lt; 11);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C13 Port Input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set,value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'0'*/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PTC-&gt;PDDR &amp;= ~(1 &lt;&lt; 13);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C13 Port Input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set,value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'0'*/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PTC-&gt;PDDR &amp;= ~(1 &lt;&lt; 16);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C16 Port Input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set,value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'0'*/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PTC-&gt;PDDR &amp;= ~(1 &lt;&lt; 17);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C17 Port Input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set,value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'0'*/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PORTC-&gt;PCR[11] |= PORT_PCR_MUX(1); 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C13 mux = GPIO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PORTC-&gt;PCR[11] |= (10 &lt;&lt; 16);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C12 IRQC : interrupt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onFalling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-edge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PORTC-&gt;PCR[13] |= PORT_PCR_MUX(1); 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C13 mux = GPIO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PORTC-&gt;PCR[13] |= (10 &lt;&lt; 16);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C12 IRQC : interrupt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onFalling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-edge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PORTC-&gt;PCR[16] |= PORT_PCR_MUX(1); 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C16 mux = GPIO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PORTC-&gt;PCR[16] |= (10 &lt;&lt; 16);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C12 IRQC : interrupt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onFalling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-edge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PORTC-&gt;PCR[17] |= PORT_PCR_MUX(1); 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C17 mux = GPIO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PORTC-&gt;PCR[17] |= (10 &lt;&lt; 16);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Port C12 IRQC : interrupt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onFalling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-edge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854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-2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PTE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키패드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--------------------------------------------------------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[PCC_PORTE_INDEX]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Enable clock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forPORT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PTE-&gt;PDDR |= 1 &lt;&lt; 12 | 1 &lt;&lt; 14 | 1 &lt;&lt; 15;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PortE12,E14-E15:  Data Direction = output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PTE-&gt;PDDR &amp;= ~(1 &lt;&lt; 0);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E0: Data Direction= input(default)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PTE-&gt;PDDR &amp;= ~(1 &lt;&lt; 1);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E1: Data Direction= input(default)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PTE-&gt;PDDR &amp;= ~(1 &lt;&lt; 2);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E2: Data Direction= input(default)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PTE-&gt;PDDR &amp;= ~(1 &lt;&lt; 3);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E3: Data Direction= input(default)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PORTE-&gt;PCR[0] = PORT_PCR_MUX(1) | PORT_PCR_PFE_MASK | PORT_PCR_PE(1) | PORT_PCR_PS(0);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E0: MUX = GPIO, input filter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PORTE-&gt;PCR[1] = PORT_PCR_MUX(1) | PORT_PCR_PFE_MASK | PORT_PCR_PE(1) | PORT_PCR_PS(0);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E1: MUX = GPIO, input filter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PORTE-&gt;PCR[2] = PORT_PCR_MUX(1) | PORT_PCR_PFE_MASK | PORT_PCR_PE(1) | PORT_PCR_PS(0);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E2: MUX = GPIO, input filter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PORTE-&gt;PCR[3] = PORT_PCR_MUX(1) | PORT_PCR_PFE_MASK | PORT_PCR_PE(1) | PORT_PCR_PS(0);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E3: MUX = GPIO, input filter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PORTE-&gt;PCR[12]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E12: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PORTE-&gt;PCR[14]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E14: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PORTE-&gt;PCR[15]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E15: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PTD    LED--------------------------------------------------------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PTD-&gt;PDDR |= 1 &lt;&lt; 1 | 1 &lt;&lt; 2 | 1 &lt;&lt; 3 | 1 &lt;&lt; 4 | 1 &lt;&lt; 5 | 1 &lt;&lt; 6 | 1 &lt;&lt; 7 | 1 &lt;&lt; 8;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D1~3:  Data Direction = output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PORTD-&gt;PCR[1]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D1: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PORTD-&gt;PCR[2]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D2: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PORTD-&gt;PCR[3]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PORTD-&gt;PCR[4]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PORTD-&gt;PCR[5]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PORTD-&gt;PCR[6]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PORTD-&gt;PCR[7]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PORTD-&gt;PCR[8] = PORT_PCR_MUX(1);</a:t>
            </a:r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Port D3: MUX = GPIO 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00819"/>
            <a:ext cx="611293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WDOG_disable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WDOG-&gt;CNT = 0xD928C520;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Unlock watchdog      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WDOG-&gt;TOVAL = 0x0000FFFF;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Maximum timeout value   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WDOG-&gt;CS = 0x00002100;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Disable watchdog      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LPIT0_init(uint32_t 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Dtime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/*!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LPIT Clocking: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==============================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[PCC_LPIT_INDEX]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PCC_PCCn_PCS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(6);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Clock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6(SPLL2_DIV2_CLK)*/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PCC-&gt;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[PCC_LPIT_INDEX] |=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PCC_PCCn_CGC_MASK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Enable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clk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toLPIT0regs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/*!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* LPIT Initialization: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*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LPIT0-&gt;MCR = 0x00000001;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DBG_EN-0: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chans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stop in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Debugmode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DOZE_EN=0: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chansarestopped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 DOZE mode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SW_RST=0: SW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resetdoesnot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reset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chans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regs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M_CEN=1: enable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moduleclk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(allows writing other LPIT0 regs)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LPIT0-&gt;MIER = 0x07;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TIE0=1: Timer Interrupt Enabled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fot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Chan0,1,2*/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LPIT0-&gt;TMR[0].TVAL = 40000000;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Chan 0 Timeout period:40Mclocks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LPIT0-&gt;TMR[0].TCTRL = 0x00000001;</a:t>
            </a: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/*T_EN=1:Timer channel is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CHAIN=0: channel chaining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isdisabled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MODE=0: 32 periodic counter mode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TSOT=0: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decrementsimmediatelybased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on restart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TSOI=0: Timer does not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stopaftertimeout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TROT=0 Timer will not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reloadontrigger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TRG_SRC=0: External trigger soruce */</a:t>
            </a:r>
            <a:endParaRPr lang="sv-SE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TRG_SEL=0: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triggersourceis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selected*/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LPIT0-&gt;TMR[1].TVAL 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Dtime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40000;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Chan 1 Timeout period:40Mclocks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LPIT0-&gt;TMR[1].TCTRL = 0x00000001;</a:t>
            </a: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/*T_EN=1:Timer channel is enabled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CHAIN=0: channel chaining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isdisabled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MODE=0: 32 periodic counter mode */</a:t>
            </a:r>
            <a:endParaRPr lang="fr-FR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TSOT=0: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decrementsimmediatelybased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on restart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TSOI=0: Timer does not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stopaftertimeout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TROT=0 Timer will not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reloadontrigger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TRG_SRC=0: External trigger soruce */</a:t>
            </a:r>
            <a:endParaRPr lang="sv-SE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TRG_SEL=0: Timer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triggersourceis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selected*/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LPIT0-&gt;TMR[2].TVAL 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Dtime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40000;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Chan 1 Timeout period:40Mclocks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LPIT0-&gt;TMR[2].TCTRL = 0x00000001;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01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3">
            <a:extLst>
              <a:ext uri="{FF2B5EF4-FFF2-40B4-BE49-F238E27FC236}">
                <a16:creationId xmlns:a16="http://schemas.microsoft.com/office/drawing/2014/main" id="{06D008E2-366B-6CF6-60B6-E1A992BF69BD}"/>
              </a:ext>
            </a:extLst>
          </p:cNvPr>
          <p:cNvSpPr/>
          <p:nvPr/>
        </p:nvSpPr>
        <p:spPr>
          <a:xfrm>
            <a:off x="1830351" y="308425"/>
            <a:ext cx="10065575" cy="60479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endParaRPr lang="en-US" dirty="0">
              <a:latin typeface="Noto Sans KR Light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7D275EAE-750B-A2FE-4A79-7C49D2E1CB2A}"/>
              </a:ext>
            </a:extLst>
          </p:cNvPr>
          <p:cNvSpPr/>
          <p:nvPr/>
        </p:nvSpPr>
        <p:spPr>
          <a:xfrm>
            <a:off x="312938" y="317502"/>
            <a:ext cx="1508287" cy="60234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/>
          </a:p>
        </p:txBody>
      </p:sp>
      <p:sp>
        <p:nvSpPr>
          <p:cNvPr id="4" name="Picture Placeholder 1"/>
          <p:cNvSpPr>
            <a:spLocks noGrp="1" noTextEdit="1"/>
          </p:cNvSpPr>
          <p:nvPr/>
        </p:nvSpPr>
        <p:spPr>
          <a:xfrm>
            <a:off x="4592399" y="0"/>
            <a:ext cx="7278914" cy="6858000"/>
          </a:xfrm>
        </p:spPr>
        <p:txBody>
          <a:bodyPr vert="horz" lIns="91440" tIns="45720" rIns="91440" bIns="45720" anchor="ctr">
            <a:normAutofit/>
          </a:bodyPr>
          <a:lstStyle>
            <a:lvl1pPr marL="228600" indent="-22860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kumimoji="0" sz="1200" b="0" i="0" u="none" strike="noStrike" kern="1200" cap="none" spc="0" normalizeH="0" baseline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Title 1"/>
          <p:cNvSpPr txBox="1"/>
          <p:nvPr/>
        </p:nvSpPr>
        <p:spPr>
          <a:xfrm>
            <a:off x="317501" y="1411937"/>
            <a:ext cx="1508287" cy="342708"/>
          </a:xfrm>
          <a:prstGeom prst="rect">
            <a:avLst/>
          </a:prstGeom>
        </p:spPr>
        <p:txBody>
          <a:bodyPr/>
          <a:lstStyle>
            <a:lvl1pPr marL="0" indent="0" algn="ctr" defTabSz="232257" rtl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kumimoji="0" sz="3600" b="0" i="0" u="none" strike="noStrike" kern="1200" cap="none" spc="0" normalizeH="0" baseline="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  <a:latin typeface="Noto Sans KR Medium"/>
                <a:ea typeface="Noto Sans KR Medium"/>
              </a:rPr>
              <a:t>목차</a:t>
            </a:r>
            <a:endParaRPr lang="en-US" sz="1600" dirty="0">
              <a:solidFill>
                <a:schemeClr val="bg1"/>
              </a:solidFill>
              <a:latin typeface="Noto Sans KR Medium"/>
              <a:ea typeface="Noto Sans KR Medium"/>
            </a:endParaRP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11B8713A-100F-794E-726E-5472F0F59F1E}"/>
              </a:ext>
            </a:extLst>
          </p:cNvPr>
          <p:cNvSpPr/>
          <p:nvPr/>
        </p:nvSpPr>
        <p:spPr>
          <a:xfrm>
            <a:off x="826645" y="710638"/>
            <a:ext cx="490516" cy="490516"/>
          </a:xfrm>
          <a:prstGeom prst="rect">
            <a:avLst/>
          </a:prstGeom>
          <a:ln w="76200">
            <a:solidFill>
              <a:srgbClr val="A6AAA9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A4EFAB3-9873-48D4-721C-629F6655C960}"/>
              </a:ext>
            </a:extLst>
          </p:cNvPr>
          <p:cNvSpPr/>
          <p:nvPr/>
        </p:nvSpPr>
        <p:spPr>
          <a:xfrm>
            <a:off x="979550" y="888117"/>
            <a:ext cx="184706" cy="135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0" y="12300"/>
                </a:moveTo>
                <a:cubicBezTo>
                  <a:pt x="7034" y="12300"/>
                  <a:pt x="7034" y="12300"/>
                  <a:pt x="7034" y="12300"/>
                </a:cubicBezTo>
                <a:cubicBezTo>
                  <a:pt x="6537" y="12300"/>
                  <a:pt x="6004" y="11880"/>
                  <a:pt x="6004" y="10560"/>
                </a:cubicBezTo>
                <a:cubicBezTo>
                  <a:pt x="6004" y="9720"/>
                  <a:pt x="6537" y="8880"/>
                  <a:pt x="7034" y="8880"/>
                </a:cubicBezTo>
                <a:cubicBezTo>
                  <a:pt x="20570" y="8880"/>
                  <a:pt x="20570" y="8880"/>
                  <a:pt x="20570" y="8880"/>
                </a:cubicBezTo>
                <a:cubicBezTo>
                  <a:pt x="21103" y="8880"/>
                  <a:pt x="21600" y="9720"/>
                  <a:pt x="21600" y="10560"/>
                </a:cubicBezTo>
                <a:cubicBezTo>
                  <a:pt x="21600" y="11880"/>
                  <a:pt x="21103" y="12300"/>
                  <a:pt x="20570" y="12300"/>
                </a:cubicBezTo>
                <a:close/>
                <a:moveTo>
                  <a:pt x="20570" y="3360"/>
                </a:moveTo>
                <a:cubicBezTo>
                  <a:pt x="7034" y="3360"/>
                  <a:pt x="7034" y="3360"/>
                  <a:pt x="7034" y="3360"/>
                </a:cubicBezTo>
                <a:cubicBezTo>
                  <a:pt x="6537" y="3360"/>
                  <a:pt x="6004" y="2520"/>
                  <a:pt x="6004" y="1680"/>
                </a:cubicBezTo>
                <a:cubicBezTo>
                  <a:pt x="6004" y="840"/>
                  <a:pt x="6537" y="0"/>
                  <a:pt x="7034" y="0"/>
                </a:cubicBezTo>
                <a:cubicBezTo>
                  <a:pt x="20570" y="0"/>
                  <a:pt x="20570" y="0"/>
                  <a:pt x="20570" y="0"/>
                </a:cubicBezTo>
                <a:cubicBezTo>
                  <a:pt x="21103" y="0"/>
                  <a:pt x="21600" y="840"/>
                  <a:pt x="21600" y="1680"/>
                </a:cubicBezTo>
                <a:cubicBezTo>
                  <a:pt x="21600" y="2520"/>
                  <a:pt x="21103" y="3360"/>
                  <a:pt x="20570" y="3360"/>
                </a:cubicBezTo>
                <a:close/>
                <a:moveTo>
                  <a:pt x="3020" y="21600"/>
                </a:moveTo>
                <a:cubicBezTo>
                  <a:pt x="995" y="21600"/>
                  <a:pt x="995" y="21600"/>
                  <a:pt x="995" y="21600"/>
                </a:cubicBezTo>
                <a:cubicBezTo>
                  <a:pt x="497" y="21600"/>
                  <a:pt x="0" y="20760"/>
                  <a:pt x="0" y="19920"/>
                </a:cubicBezTo>
                <a:cubicBezTo>
                  <a:pt x="0" y="18660"/>
                  <a:pt x="497" y="18240"/>
                  <a:pt x="995" y="18240"/>
                </a:cubicBezTo>
                <a:cubicBezTo>
                  <a:pt x="3020" y="18240"/>
                  <a:pt x="3020" y="18240"/>
                  <a:pt x="3020" y="18240"/>
                </a:cubicBezTo>
                <a:cubicBezTo>
                  <a:pt x="3766" y="18240"/>
                  <a:pt x="4014" y="18660"/>
                  <a:pt x="4014" y="19920"/>
                </a:cubicBezTo>
                <a:cubicBezTo>
                  <a:pt x="4014" y="20760"/>
                  <a:pt x="3766" y="21600"/>
                  <a:pt x="3020" y="21600"/>
                </a:cubicBezTo>
                <a:close/>
                <a:moveTo>
                  <a:pt x="3020" y="12300"/>
                </a:moveTo>
                <a:cubicBezTo>
                  <a:pt x="995" y="12300"/>
                  <a:pt x="995" y="12300"/>
                  <a:pt x="995" y="12300"/>
                </a:cubicBezTo>
                <a:cubicBezTo>
                  <a:pt x="497" y="12300"/>
                  <a:pt x="0" y="11880"/>
                  <a:pt x="0" y="10560"/>
                </a:cubicBezTo>
                <a:cubicBezTo>
                  <a:pt x="0" y="9720"/>
                  <a:pt x="497" y="8880"/>
                  <a:pt x="995" y="8880"/>
                </a:cubicBezTo>
                <a:cubicBezTo>
                  <a:pt x="3020" y="8880"/>
                  <a:pt x="3020" y="8880"/>
                  <a:pt x="3020" y="8880"/>
                </a:cubicBezTo>
                <a:cubicBezTo>
                  <a:pt x="3766" y="8880"/>
                  <a:pt x="4014" y="9720"/>
                  <a:pt x="4014" y="10560"/>
                </a:cubicBezTo>
                <a:cubicBezTo>
                  <a:pt x="4014" y="11880"/>
                  <a:pt x="3766" y="12300"/>
                  <a:pt x="3020" y="12300"/>
                </a:cubicBezTo>
                <a:close/>
                <a:moveTo>
                  <a:pt x="3020" y="3360"/>
                </a:moveTo>
                <a:cubicBezTo>
                  <a:pt x="995" y="3360"/>
                  <a:pt x="995" y="3360"/>
                  <a:pt x="995" y="3360"/>
                </a:cubicBezTo>
                <a:cubicBezTo>
                  <a:pt x="497" y="3360"/>
                  <a:pt x="0" y="2520"/>
                  <a:pt x="0" y="1680"/>
                </a:cubicBezTo>
                <a:cubicBezTo>
                  <a:pt x="0" y="840"/>
                  <a:pt x="497" y="0"/>
                  <a:pt x="995" y="0"/>
                </a:cubicBezTo>
                <a:cubicBezTo>
                  <a:pt x="3020" y="0"/>
                  <a:pt x="3020" y="0"/>
                  <a:pt x="3020" y="0"/>
                </a:cubicBezTo>
                <a:cubicBezTo>
                  <a:pt x="3766" y="0"/>
                  <a:pt x="4014" y="840"/>
                  <a:pt x="4014" y="1680"/>
                </a:cubicBezTo>
                <a:cubicBezTo>
                  <a:pt x="4014" y="2520"/>
                  <a:pt x="3766" y="3360"/>
                  <a:pt x="3020" y="3360"/>
                </a:cubicBezTo>
                <a:close/>
                <a:moveTo>
                  <a:pt x="7034" y="21600"/>
                </a:moveTo>
                <a:cubicBezTo>
                  <a:pt x="6537" y="21600"/>
                  <a:pt x="6004" y="20760"/>
                  <a:pt x="6004" y="19920"/>
                </a:cubicBezTo>
                <a:cubicBezTo>
                  <a:pt x="6004" y="18660"/>
                  <a:pt x="6537" y="18240"/>
                  <a:pt x="7034" y="18240"/>
                </a:cubicBezTo>
                <a:cubicBezTo>
                  <a:pt x="20570" y="18240"/>
                  <a:pt x="20570" y="18240"/>
                  <a:pt x="20570" y="18240"/>
                </a:cubicBezTo>
                <a:cubicBezTo>
                  <a:pt x="21103" y="18240"/>
                  <a:pt x="21600" y="18660"/>
                  <a:pt x="21600" y="19920"/>
                </a:cubicBezTo>
                <a:cubicBezTo>
                  <a:pt x="21600" y="20760"/>
                  <a:pt x="21103" y="21600"/>
                  <a:pt x="20570" y="21600"/>
                </a:cubicBezTo>
                <a:cubicBezTo>
                  <a:pt x="7034" y="21600"/>
                  <a:pt x="7034" y="21600"/>
                  <a:pt x="7034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80000"/>
              </a:lnSpc>
              <a:defRPr sz="7000" spc="140">
                <a:solidFill>
                  <a:srgbClr val="FFFFFF"/>
                </a:solidFill>
              </a:defRPr>
            </a:pPr>
            <a:endParaRPr dirty="0">
              <a:latin typeface="Noto Sans KR Ligh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67059D5-47AB-E34A-5B37-71B584CF4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00988" y="418501"/>
            <a:ext cx="1247587" cy="2668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14385" y="5782490"/>
            <a:ext cx="1069044" cy="633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Noto Sans KR Light"/>
              <a:ea typeface="Noto Sans KR Light" panose="020B03000000000000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5577" y="4842458"/>
            <a:ext cx="3168246" cy="214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30867" y="5056877"/>
            <a:ext cx="3009864" cy="222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56885" y="5582194"/>
            <a:ext cx="1139458" cy="5775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51314" y="5460274"/>
            <a:ext cx="1132115" cy="699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  <a:ea typeface="Noto Sans KR Light" panose="020B030000000000000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92977" y="5003316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Noto Sans KR Light"/>
            </a:endParaRPr>
          </a:p>
        </p:txBody>
      </p:sp>
      <p:sp>
        <p:nvSpPr>
          <p:cNvPr id="11" name="바닥글 개체 틀 2">
            <a:extLst>
              <a:ext uri="{FF2B5EF4-FFF2-40B4-BE49-F238E27FC236}">
                <a16:creationId xmlns:a16="http://schemas.microsoft.com/office/drawing/2014/main" id="{5FB2C765-9AF6-48AE-AA05-D1FB09C4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09A09F69-A3B5-0E90-19A7-675A69906253}"/>
              </a:ext>
            </a:extLst>
          </p:cNvPr>
          <p:cNvSpPr txBox="1"/>
          <p:nvPr/>
        </p:nvSpPr>
        <p:spPr>
          <a:xfrm>
            <a:off x="3775460" y="5589793"/>
            <a:ext cx="2373726" cy="4560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회로도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6A270813-8FB7-22A4-13B8-FED1CECE823F}"/>
              </a:ext>
            </a:extLst>
          </p:cNvPr>
          <p:cNvSpPr txBox="1"/>
          <p:nvPr/>
        </p:nvSpPr>
        <p:spPr>
          <a:xfrm>
            <a:off x="3781397" y="4599609"/>
            <a:ext cx="2543486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프로젝트 세부기능 설명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0B00F394-29A8-A8FA-B8CC-9A8EDFE51135}"/>
              </a:ext>
            </a:extLst>
          </p:cNvPr>
          <p:cNvSpPr txBox="1"/>
          <p:nvPr/>
        </p:nvSpPr>
        <p:spPr>
          <a:xfrm>
            <a:off x="3781394" y="3581721"/>
            <a:ext cx="2543489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설계 목표 및 개발일정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A7C30D26-F62E-89C3-D735-38E26AF2A3E2}"/>
              </a:ext>
            </a:extLst>
          </p:cNvPr>
          <p:cNvSpPr txBox="1"/>
          <p:nvPr/>
        </p:nvSpPr>
        <p:spPr>
          <a:xfrm>
            <a:off x="3775460" y="2559622"/>
            <a:ext cx="2627134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구성원 및 역할분담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2FEDC725-AF52-65B9-4798-EC0D722563E2}"/>
              </a:ext>
            </a:extLst>
          </p:cNvPr>
          <p:cNvSpPr txBox="1"/>
          <p:nvPr/>
        </p:nvSpPr>
        <p:spPr>
          <a:xfrm>
            <a:off x="3779444" y="1454969"/>
            <a:ext cx="694202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목차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F3F0C46C-C32E-3C04-A173-C9B32B4B91B0}"/>
              </a:ext>
            </a:extLst>
          </p:cNvPr>
          <p:cNvSpPr txBox="1"/>
          <p:nvPr/>
        </p:nvSpPr>
        <p:spPr>
          <a:xfrm>
            <a:off x="7753522" y="484629"/>
            <a:ext cx="2373726" cy="4560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ln w="0"/>
                <a:latin typeface="+mn-ea"/>
                <a:cs typeface="Source Sans Pro"/>
              </a:rPr>
              <a:t>Flow chart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AE04FE7-8EEE-CB65-187C-493D51D55F95}"/>
              </a:ext>
            </a:extLst>
          </p:cNvPr>
          <p:cNvSpPr txBox="1"/>
          <p:nvPr/>
        </p:nvSpPr>
        <p:spPr>
          <a:xfrm>
            <a:off x="7707788" y="1477558"/>
            <a:ext cx="3231145" cy="4560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설계결과 및 논의 및 </a:t>
            </a:r>
            <a:r>
              <a:rPr lang="ko-KR" altLang="en-US" b="1">
                <a:ln w="0"/>
                <a:latin typeface="+mn-ea"/>
                <a:cs typeface="Source Sans Pro"/>
              </a:rPr>
              <a:t>참고 문헌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A90B214B-8A65-178E-E51A-B3358FF4EB4D}"/>
              </a:ext>
            </a:extLst>
          </p:cNvPr>
          <p:cNvSpPr txBox="1"/>
          <p:nvPr/>
        </p:nvSpPr>
        <p:spPr>
          <a:xfrm>
            <a:off x="7688663" y="2607101"/>
            <a:ext cx="2373726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시연 동영상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52E090EB-30DD-5F8E-7BF7-F506FAD09935}"/>
              </a:ext>
            </a:extLst>
          </p:cNvPr>
          <p:cNvSpPr txBox="1"/>
          <p:nvPr/>
        </p:nvSpPr>
        <p:spPr>
          <a:xfrm>
            <a:off x="7688663" y="3594304"/>
            <a:ext cx="2373726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부록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cxnSp>
        <p:nvCxnSpPr>
          <p:cNvPr id="77" name="Straight Connector 9">
            <a:extLst>
              <a:ext uri="{FF2B5EF4-FFF2-40B4-BE49-F238E27FC236}">
                <a16:creationId xmlns:a16="http://schemas.microsoft.com/office/drawing/2014/main" id="{58235DBA-B649-91BE-F3B0-C144B08FFEFC}"/>
              </a:ext>
            </a:extLst>
          </p:cNvPr>
          <p:cNvCxnSpPr/>
          <p:nvPr/>
        </p:nvCxnSpPr>
        <p:spPr>
          <a:xfrm>
            <a:off x="7495111" y="497903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9">
            <a:extLst>
              <a:ext uri="{FF2B5EF4-FFF2-40B4-BE49-F238E27FC236}">
                <a16:creationId xmlns:a16="http://schemas.microsoft.com/office/drawing/2014/main" id="{C4AAB6A3-FEA8-E36D-BD08-74AE52A46849}"/>
              </a:ext>
            </a:extLst>
          </p:cNvPr>
          <p:cNvCxnSpPr/>
          <p:nvPr/>
        </p:nvCxnSpPr>
        <p:spPr>
          <a:xfrm>
            <a:off x="7469746" y="1516040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9">
            <a:extLst>
              <a:ext uri="{FF2B5EF4-FFF2-40B4-BE49-F238E27FC236}">
                <a16:creationId xmlns:a16="http://schemas.microsoft.com/office/drawing/2014/main" id="{A7E3F1FE-1623-026B-B064-E2110B97B80D}"/>
              </a:ext>
            </a:extLst>
          </p:cNvPr>
          <p:cNvCxnSpPr/>
          <p:nvPr/>
        </p:nvCxnSpPr>
        <p:spPr>
          <a:xfrm>
            <a:off x="7469746" y="2580237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9">
            <a:extLst>
              <a:ext uri="{FF2B5EF4-FFF2-40B4-BE49-F238E27FC236}">
                <a16:creationId xmlns:a16="http://schemas.microsoft.com/office/drawing/2014/main" id="{8134E3AA-BFE9-6DB3-3D63-7AD301A3B7F9}"/>
              </a:ext>
            </a:extLst>
          </p:cNvPr>
          <p:cNvCxnSpPr/>
          <p:nvPr/>
        </p:nvCxnSpPr>
        <p:spPr>
          <a:xfrm>
            <a:off x="7463425" y="3615847"/>
            <a:ext cx="0" cy="51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35C0A2C6-4E09-E3C2-13D4-8A60BD853887}"/>
              </a:ext>
            </a:extLst>
          </p:cNvPr>
          <p:cNvSpPr txBox="1"/>
          <p:nvPr/>
        </p:nvSpPr>
        <p:spPr>
          <a:xfrm>
            <a:off x="2105055" y="508877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01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0F09084E-B572-B8D3-A72C-37AFFEF6834D}"/>
              </a:ext>
            </a:extLst>
          </p:cNvPr>
          <p:cNvSpPr txBox="1"/>
          <p:nvPr/>
        </p:nvSpPr>
        <p:spPr>
          <a:xfrm>
            <a:off x="2105055" y="1527013"/>
            <a:ext cx="1280791" cy="4448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02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DC0F316A-2772-D604-E477-3A7CFB3BA54C}"/>
              </a:ext>
            </a:extLst>
          </p:cNvPr>
          <p:cNvSpPr txBox="1"/>
          <p:nvPr/>
        </p:nvSpPr>
        <p:spPr>
          <a:xfrm>
            <a:off x="2105055" y="2565221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03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A0C2ACF-1A58-BAF4-44E9-A9B50DFC6C90}"/>
              </a:ext>
            </a:extLst>
          </p:cNvPr>
          <p:cNvSpPr txBox="1"/>
          <p:nvPr/>
        </p:nvSpPr>
        <p:spPr>
          <a:xfrm>
            <a:off x="2114249" y="3579593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04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23F8E296-95B5-7FF4-32D7-5581957498EC}"/>
              </a:ext>
            </a:extLst>
          </p:cNvPr>
          <p:cNvSpPr txBox="1"/>
          <p:nvPr/>
        </p:nvSpPr>
        <p:spPr>
          <a:xfrm>
            <a:off x="2105055" y="4616129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05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EE41540F-6D5A-9EE6-1533-574E2C5D3D82}"/>
              </a:ext>
            </a:extLst>
          </p:cNvPr>
          <p:cNvSpPr txBox="1"/>
          <p:nvPr/>
        </p:nvSpPr>
        <p:spPr>
          <a:xfrm>
            <a:off x="2114248" y="5645613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06</a:t>
            </a: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DC6B59DE-B48E-1B87-F42D-4100F068B034}"/>
              </a:ext>
            </a:extLst>
          </p:cNvPr>
          <p:cNvSpPr txBox="1"/>
          <p:nvPr/>
        </p:nvSpPr>
        <p:spPr>
          <a:xfrm>
            <a:off x="3775459" y="490473"/>
            <a:ext cx="694202" cy="4624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n w="0"/>
                <a:latin typeface="+mn-ea"/>
                <a:cs typeface="Source Sans Pro"/>
              </a:rPr>
              <a:t>표지</a:t>
            </a:r>
            <a:endParaRPr lang="en-US" b="1" dirty="0">
              <a:ln w="0"/>
              <a:latin typeface="+mn-ea"/>
              <a:cs typeface="Source Sans Pro"/>
            </a:endParaRPr>
          </a:p>
        </p:txBody>
      </p:sp>
      <p:cxnSp>
        <p:nvCxnSpPr>
          <p:cNvPr id="94" name="Straight Connector 9">
            <a:extLst>
              <a:ext uri="{FF2B5EF4-FFF2-40B4-BE49-F238E27FC236}">
                <a16:creationId xmlns:a16="http://schemas.microsoft.com/office/drawing/2014/main" id="{19AD65E0-3E0C-1408-D64C-3734E3EEFC0D}"/>
              </a:ext>
            </a:extLst>
          </p:cNvPr>
          <p:cNvCxnSpPr/>
          <p:nvPr/>
        </p:nvCxnSpPr>
        <p:spPr>
          <a:xfrm>
            <a:off x="3532746" y="483476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">
            <a:extLst>
              <a:ext uri="{FF2B5EF4-FFF2-40B4-BE49-F238E27FC236}">
                <a16:creationId xmlns:a16="http://schemas.microsoft.com/office/drawing/2014/main" id="{B9BFD3B6-C906-C6AA-1A01-5A7DC0B19AA1}"/>
              </a:ext>
            </a:extLst>
          </p:cNvPr>
          <p:cNvCxnSpPr/>
          <p:nvPr/>
        </p:nvCxnSpPr>
        <p:spPr>
          <a:xfrm>
            <a:off x="3532746" y="1485832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">
            <a:extLst>
              <a:ext uri="{FF2B5EF4-FFF2-40B4-BE49-F238E27FC236}">
                <a16:creationId xmlns:a16="http://schemas.microsoft.com/office/drawing/2014/main" id="{33329FC1-B8E6-67D8-DA8B-88AA09DB9265}"/>
              </a:ext>
            </a:extLst>
          </p:cNvPr>
          <p:cNvCxnSpPr/>
          <p:nvPr/>
        </p:nvCxnSpPr>
        <p:spPr>
          <a:xfrm>
            <a:off x="3532746" y="2541559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">
            <a:extLst>
              <a:ext uri="{FF2B5EF4-FFF2-40B4-BE49-F238E27FC236}">
                <a16:creationId xmlns:a16="http://schemas.microsoft.com/office/drawing/2014/main" id="{00E59503-63EF-BA01-991E-A3E8C78CA5B3}"/>
              </a:ext>
            </a:extLst>
          </p:cNvPr>
          <p:cNvCxnSpPr/>
          <p:nvPr/>
        </p:nvCxnSpPr>
        <p:spPr>
          <a:xfrm>
            <a:off x="3532746" y="3535227"/>
            <a:ext cx="0" cy="51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366DAA58-AFED-2B30-C100-8158DD31A4BE}"/>
              </a:ext>
            </a:extLst>
          </p:cNvPr>
          <p:cNvSpPr txBox="1"/>
          <p:nvPr/>
        </p:nvSpPr>
        <p:spPr>
          <a:xfrm>
            <a:off x="6098991" y="508877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07</a:t>
            </a: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14298FE6-0B7B-BA47-8A1D-B0237FD755F7}"/>
              </a:ext>
            </a:extLst>
          </p:cNvPr>
          <p:cNvSpPr txBox="1"/>
          <p:nvPr/>
        </p:nvSpPr>
        <p:spPr>
          <a:xfrm>
            <a:off x="6098991" y="1527013"/>
            <a:ext cx="1280791" cy="4448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08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7995831F-D8A7-614D-6E86-A36266E1A68E}"/>
              </a:ext>
            </a:extLst>
          </p:cNvPr>
          <p:cNvSpPr txBox="1"/>
          <p:nvPr/>
        </p:nvSpPr>
        <p:spPr>
          <a:xfrm>
            <a:off x="6098991" y="2590625"/>
            <a:ext cx="1280791" cy="444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09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EC5AF926-D4BB-9086-5AE1-15D12DAB2BDE}"/>
              </a:ext>
            </a:extLst>
          </p:cNvPr>
          <p:cNvSpPr txBox="1"/>
          <p:nvPr/>
        </p:nvSpPr>
        <p:spPr>
          <a:xfrm>
            <a:off x="6108185" y="3604997"/>
            <a:ext cx="1280791" cy="4448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Butler Medium"/>
                <a:ea typeface="Butler Medium"/>
                <a:cs typeface="Butler Medium"/>
              </a:defRPr>
            </a:lvl1pPr>
          </a:lstStyle>
          <a:p>
            <a:pPr algn="r">
              <a:defRPr/>
            </a:pPr>
            <a:r>
              <a:rPr lang="en-US" dirty="0">
                <a:ln w="0"/>
                <a:latin typeface="Noto Sans KR Light"/>
                <a:ea typeface="Noto Sans KR Medium"/>
              </a:rPr>
              <a:t>10</a:t>
            </a:r>
          </a:p>
        </p:txBody>
      </p:sp>
      <p:cxnSp>
        <p:nvCxnSpPr>
          <p:cNvPr id="102" name="Straight Connector 9">
            <a:extLst>
              <a:ext uri="{FF2B5EF4-FFF2-40B4-BE49-F238E27FC236}">
                <a16:creationId xmlns:a16="http://schemas.microsoft.com/office/drawing/2014/main" id="{D49CAB85-95D5-BC0C-2F2B-0CFD82FA09A0}"/>
              </a:ext>
            </a:extLst>
          </p:cNvPr>
          <p:cNvCxnSpPr/>
          <p:nvPr/>
        </p:nvCxnSpPr>
        <p:spPr>
          <a:xfrm>
            <a:off x="3532746" y="4586731"/>
            <a:ext cx="0" cy="511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">
            <a:extLst>
              <a:ext uri="{FF2B5EF4-FFF2-40B4-BE49-F238E27FC236}">
                <a16:creationId xmlns:a16="http://schemas.microsoft.com/office/drawing/2014/main" id="{5487831F-54E9-3216-79B3-99CCA3E2C06E}"/>
              </a:ext>
            </a:extLst>
          </p:cNvPr>
          <p:cNvCxnSpPr/>
          <p:nvPr/>
        </p:nvCxnSpPr>
        <p:spPr>
          <a:xfrm>
            <a:off x="3532746" y="5580399"/>
            <a:ext cx="0" cy="511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-3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1`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LPIT0_init_delay(uint32_t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Delay_time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LPIT0-&gt;TMR[2].TVAL 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Delay_time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40000;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Chan 1 Timeout period:40Mclocks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LPIT0-&gt;TMR[2].TCTRL = 0x00000001;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volatile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LPIT0_init_delay(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Initialize PIT0 for 1 second timeout 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(LPIT0-&gt;MSR &amp; LPIT_MSR_TIF2_MASK))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lpit0_ch1_flag_counter++;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Increment LPIT0timeoutcounter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LPIT0-&gt;MSR |= LPIT_MSR_TIF2_MASK;;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//............LPIT_MSR_TIF0_MASK; /* Clear LPIT0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timerflag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KeyScan(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PTE-&gt;PSOR |= 1 &lt;&lt; 12;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0))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1))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//4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2))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7;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//7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3))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11;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//*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PTE-&gt;PCOR |= 1 &lt;&lt; 12;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PTE-&gt;PSOR |= 1 &lt;&lt; 14;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0))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//2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1))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//5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2))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8;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//8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3))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PTE-&gt;PCOR |= 1 &lt;&lt; 14;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PTE-&gt;PSOR |= 1 &lt;&lt; 15;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0))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//3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1))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//6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2))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9;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//9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(PTE-&gt;PDIR &amp; (1 &lt;&lt; 3))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12;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//#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PTE-&gt;PCOR |= 1 &lt;&lt; 15;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Kbuff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WDOG_disable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Disable Watchdog in case it is not done in startup code*/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PORT_init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Configure ports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SOSC_init_8MHz();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Initialize system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oscilator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 8 MHz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xtal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SPLL_init_160MHz();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Initialize SPLL to 160 MHz with 8 MHz SOSC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NormalRUNmode_80MHz();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 clocks: 80 MHz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sysclk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 core, 40 MHz bus,20 MHz flash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LPIT0_init(1);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ADC_init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 ADC resolution 12 bit*/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SystemCoreClockUpdate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PORT_init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Configure ports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lcdinit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Initialize LCD1602A module*/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</p:txBody>
      </p:sp>
    </p:spTree>
    <p:extLst>
      <p:ext uri="{BB962C8B-B14F-4D97-AF65-F5344CB8AC3E}">
        <p14:creationId xmlns:p14="http://schemas.microsoft.com/office/powerpoint/2010/main" val="2959765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-4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//~~~~~~~~~~~~~~~~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시작 전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~~~~~~~~~~~~~~~~~~~~~~~~~~~~~~~~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//Clear display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//Cursor off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공백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+ 6);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//P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+ 8);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+ 9);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+ 10);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+ 5);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+ 6);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//W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0x49;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//I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+ 8);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+ 9);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+ 10);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//H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(queue_position[current_queue_num] != 0xFF)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queue_letter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글자 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queue_position[current_queue_num] = 0xFF;</a:t>
            </a:r>
          </a:p>
          <a:p>
            <a:r>
              <a:rPr lang="pt-B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pt-B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(current_queue_num == 19) current_queue_num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((PTC-&gt;PDIR &amp; (1 &lt;&lt; 11)));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//Clear display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+ 0x47);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(0xFE);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 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+ 0x47);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(0x33);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//3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+ 0x47);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(0x32);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//2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+ 0x47);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(0x31);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+ 0x47);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(0xFE);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 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//~~~~~~~~~~~~~~~~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시작 전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~~~~~~~~~~~~~~~~~~~~~~~~~~~~~~~~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18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-5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23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0xFF;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enqueue(0x05);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벽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0xFF;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enqueue(0x0A);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벽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0xFF;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+ 5);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벽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0xFF;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+ 10);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벽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0x4C;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+ 6);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//L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0x56;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+ 7);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//V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+ 8);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+ 9);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srand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(time(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uint32_t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가변저항 변수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level;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+ 9);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//2~7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574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(die == 0)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key = KeyScan();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((key != 0) &amp;&amp; (g3_repeated == 0 || 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pre_key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key)))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g3_repeated = 100;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pre_key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key;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previous_count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g3count;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 = 0;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 = 0; k &lt; 5; k++)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입력된 숫자와 같은 것 제거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(g3_numbers[k] == key)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g3_numbers[k] = 0;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g3count--;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==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previous_count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die = 1;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입력된 숫자와 같은 것이 없었다면 죽음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 = 0; i &lt; 5; i++)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 = 4; k &gt; -1; k--)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생긴 공백 제거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(g3_numbers[k] == 0)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공백일 때만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 = 0;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(l = 0; l &lt; k; l++)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g3_numbers[k - l] = g3_numbers[k - l - 1];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361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-6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24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&lt; 5) g3_numbers[0]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&lt; 4) g3_numbers[1]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&lt; 3) g3_numbers[2]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&lt; 2) g3_numbers[3]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&lt; 1) g3_numbers[4] =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 = 0; k &lt; 5; k++)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변경된 숫자들을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표시하려고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(g3_numbers[k])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11: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0x2A;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//*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12: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0x23;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//#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g3_numbers[k];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//1~9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convertAdcChan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(13);       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Convert Channel AD13to pot on EVB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adc_complete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0) {}     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Wait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forconversion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complete flag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read_adc_chx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     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 Get </a:t>
            </a:r>
            <a:r>
              <a:rPr lang="en-US" altLang="ko-KR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channel'sconversion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results in mv */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4100)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(player[4] == 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player[4]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player[3] =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0xEF;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enqueue(0x04);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enqueue(0x03);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3100 &amp;&amp;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3900)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(player[3] == 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player[3]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player[2] = 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player[4] = 0;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0xEF;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enqueue(0x03);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enqueue(0x02);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enqueue(0x04);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2100 &amp;&amp;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2900)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(player[2] == 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player[2]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player[1] = 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player[3] = 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0xEF;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enqueue(0x02);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enqueue(0x03);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8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-7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25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1100 &amp;&amp;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1900)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(player[1] == 0)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player[1] = 1;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player[0]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player[2]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0xEF;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enqueue(0x01);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enqueue(0x00);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enqueue(0x02);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adcResultInMv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900)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(player[0] == 0)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player[0] = 1;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player[1]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0xEF;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enqueue(0x00);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enqueue(0x01);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096000" y="0"/>
            <a:ext cx="611293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10) {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//0.03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주기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//game1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game_one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//game2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game_two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5: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//game3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game_three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7: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//game4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game_four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9: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score,level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(10,30,60,100,200,300)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330 == 9)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score;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score++;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 1000 != score / 1000)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score / 1000;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+ 6);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1000) / 100 != (score % 1000) / 100)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(score % 1000) / 100;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+ 7);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100) / 10 != (score % 100) / 10)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(score % 100) / 10;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+ 8);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pre_score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10 != score % 10)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score % 10;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+ 9);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((score == 10) || (score == 30) || (score == 60) || (score == 100) || (score == 200) || (score == 300))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level++;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level;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+ 9);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//2~7</a:t>
            </a:r>
            <a:endParaRPr lang="en-US" altLang="ko-KR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//LCD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갱신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fr-FR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(queue_position[current_queue_num] != 0xFF)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queue_letter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글자 출력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queue_position[current_queue_num] = 0xFF;</a:t>
            </a:r>
          </a:p>
          <a:p>
            <a:r>
              <a:rPr lang="pt-BR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pt-BR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(current_queue_num == 19) current_queue_num = 0;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66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536922"/>
            <a:ext cx="611293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//~~~~~~~~~~~~~~~~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오버 후 결과 창 표시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~~~~~~~~~~~~~~~~~~~~~~~~~~~~~~~~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(queue_position[current_queue_num] != 0xFF)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queue_letter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글자 출력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queue_position[current_queue_num] = 0xFF;</a:t>
            </a:r>
          </a:p>
          <a:p>
            <a:r>
              <a:rPr lang="pt-B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pt-B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(current_queue_num == 19) current_queue_num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//Clear display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공백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+ 4);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//G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+ 5);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//A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0x4D;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+ 6);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//M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+ 7);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0x4F;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+ 9);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//O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+ 10);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//V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+ 11);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enqueue(0x00 + 12);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+ 2);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+ 3);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0x4F;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+ 4);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//O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0x52;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+ 5);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//R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0x45;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+ 6);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0x3A;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+ 8);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//: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-8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26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score / 1000;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+ 10);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(score % 1000) / 100;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+ 11);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(score % 100) / 10;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+ 12);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score % 10;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+ 13);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fr-FR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(queue_position[current_queue_num] != 0xFF)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(0x80 +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선정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lcdcharinput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queue_letter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글자 출력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queue_position[current_queue_num] = 0xFF;</a:t>
            </a:r>
          </a:p>
          <a:p>
            <a:r>
              <a:rPr lang="pt-BR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pt-BR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(current_queue_num == 19) current_queue_num = 0;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current_queue_num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//~~~~~~~~~~~~~~~~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오버 후 결과 창 표시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~~~~~~~~~~~~~~~~~~~~~~~~~~~~~~~~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(50000);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(2000);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(0x08);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//lcd display off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(400);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(0x01);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//Clear display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delay_ms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(200);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97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enqueue(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queue_position[next_queue_num] = 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queue_letter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msg_array1[0];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//!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18)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next_queue_num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game_one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(690 - level * 30) == 1)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//(2~1.4)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주기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obstacle_position = rand() % 5;</a:t>
            </a: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(obstacle[obstacle_position] == 6)(obstacle[obstacle_position]) =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300 == 1)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//0.9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주기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 = 0;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(k = 0; k &lt; 5; k++)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(obstacle[k] != 6)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obstacle[k]--;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(obstacle[k] == 0 &amp;&amp; player[k] == 1) die =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(obstacle[k] == -1)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obstacle[k] = 6;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 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(obstacle[k] == 0)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0x21;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//!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obstacle[k];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enqueue(0x40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//1~5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-9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27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game_two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((PTC-&gt;PDIR &amp; (1 &lt;&lt; 11)))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버튼을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눌렀읋때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100 == 3))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(1200 - level * 90) == 23)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//3.4~1.7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주기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LED_num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die =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2: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2;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3;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9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309359"/>
            <a:ext cx="611293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4;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5: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5;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6: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6;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7: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8;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7;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8: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7;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6;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PTD-&gt;PSOR |= 1 &lt;&lt;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PTD-&gt;PCOR |= 1 &lt;&lt; 8;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9: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die =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-10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28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36922"/>
            <a:ext cx="611293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game_three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(g3_repeated &gt; 0) g3_repeated--;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(1030 - level * 30) == 5)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3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~2.5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주기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(g3count == 5) die =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 = 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g3count++;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 = 0; k &lt; g3count - 1; k++)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이전에 있던 숫자를 왼쪽으로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한칸씩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옮기기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g3_numbers[5 - g3count + k] = g3_numbers[6 - g3count + k];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g3_numbers[4] = (rand() % 12) + 1;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가장 오른쪽에 새로운 숫자추가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 = 0; k &lt; g3count; k++)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변경된 숫자들을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LCD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표시하려고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(g3_numbers[5 - g3count + k])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+ 5 - g3count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빈칸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+ 5 - g3count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11: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0x2A;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+ 5 - g3count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//*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12: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0x23;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+ 5 - g3count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//#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g3_numbers[5 - g3count + k];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enqueue(0x0B + 5 - g3count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851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-11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29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game_four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300 == 7)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//0.9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g4_count--;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(g4_count)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die = 1;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2: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0x32;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//2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0x33;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//3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0x34;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//4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main_timer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(3210 - level * 210) == 77)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//9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~5.2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g4_numbers[0] = rand() % 10;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g4_numbers[1] = rand() % 10;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g4_count = 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0x35;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//5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g4_repeated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 = 0;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(k = 0; k &lt; 2; k++)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비교 숫자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0x30 + g4_numbers[k];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enqueue(0x4E + k);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//0~9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822DD-2F33-7DA2-8AEC-E45C2FD8FC94}"/>
              </a:ext>
            </a:extLst>
          </p:cNvPr>
          <p:cNvSpPr txBox="1"/>
          <p:nvPr/>
        </p:nvSpPr>
        <p:spPr>
          <a:xfrm>
            <a:off x="6174313" y="500819"/>
            <a:ext cx="611293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((PTC-&gt;PDIR &amp; (1 &lt;&lt; 13)))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버튼을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눌렀읋때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((g4_numbers[0]) &gt; (g4_numbers[1]))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g4_numbers[0]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g4_numbers[1]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g4_count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enqueue(0x4E);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enqueue(0x4F);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g4_repeated = 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14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61381" y="8179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코드</a:t>
              </a:r>
              <a:r>
                <a:rPr lang="en-US" altLang="ko-KR" sz="2000" b="1" spc="300" dirty="0">
                  <a:latin typeface="+mj-ea"/>
                  <a:ea typeface="+mj-ea"/>
                  <a:cs typeface="Source Sans Pro Semibold"/>
                </a:rPr>
                <a:t>-12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A7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30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DEA6D-4B8E-B4F1-F126-BC91965809E7}"/>
              </a:ext>
            </a:extLst>
          </p:cNvPr>
          <p:cNvSpPr txBox="1"/>
          <p:nvPr/>
        </p:nvSpPr>
        <p:spPr>
          <a:xfrm>
            <a:off x="61381" y="656786"/>
            <a:ext cx="61129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((PTC-&gt;PDIR &amp; (1 &lt;&lt; 16)));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버튼을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눌렀읋때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(g4_numbers[0] == g4_numbers[1])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g4_numbers[0]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g4_numbers[1]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g4_count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enqueue(0x4E);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enqueue(0x4F);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g4_repeated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(g4_repeated == 0)die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((PTC-&gt;PDIR &amp; (1 &lt;&lt; 17)));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ko-KR" altLang="en-US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버튼을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눌렀읋때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(g4_numbers[0] &lt; g4_numbers[1])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g4_numbers[0]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g4_numbers[1]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g4_count = -1;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msg_array1[0] = 0xFE;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enqueue(0x4C);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enqueue(0x4E);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enqueue(0x4F);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빈공간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g4_repeated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(g4_repeated == 0)die = 1;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42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032568" cy="455125"/>
            <a:chOff x="6046407" y="1591776"/>
            <a:chExt cx="3466469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구성원 및 역할분담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03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2149" y="1837509"/>
            <a:ext cx="3244242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2149" y="1324348"/>
            <a:ext cx="2403566" cy="1045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271E00-CCF1-6E85-A66E-7916591EA7FF}"/>
              </a:ext>
            </a:extLst>
          </p:cNvPr>
          <p:cNvGrpSpPr/>
          <p:nvPr/>
        </p:nvGrpSpPr>
        <p:grpSpPr>
          <a:xfrm>
            <a:off x="2772449" y="2122842"/>
            <a:ext cx="1921399" cy="3263216"/>
            <a:chOff x="9951612" y="653581"/>
            <a:chExt cx="1921399" cy="3263216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34AC5EE-5E2E-9C18-705F-97A73D6D9BE5}"/>
                </a:ext>
              </a:extLst>
            </p:cNvPr>
            <p:cNvSpPr/>
            <p:nvPr/>
          </p:nvSpPr>
          <p:spPr>
            <a:xfrm>
              <a:off x="9951612" y="653581"/>
              <a:ext cx="1912690" cy="326321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0" tIns="0" rIns="0" bIns="0"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endParaRPr lang="en-US" sz="1400">
                <a:latin typeface="Noto Sans KR Medium"/>
                <a:ea typeface="Noto Sans KR Medium"/>
                <a:cs typeface="Source Sans Pro"/>
              </a:endParaRP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061C75DE-6E0F-A8F5-785D-2F655DD3FB8F}"/>
                </a:ext>
              </a:extLst>
            </p:cNvPr>
            <p:cNvSpPr txBox="1"/>
            <p:nvPr/>
          </p:nvSpPr>
          <p:spPr>
            <a:xfrm>
              <a:off x="9960321" y="2607432"/>
              <a:ext cx="1912690" cy="15074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80000"/>
                </a:lnSpc>
                <a:defRPr/>
              </a:pPr>
              <a:endParaRPr lang="en-US" sz="1200" spc="200" dirty="0">
                <a:latin typeface="Noto Sans KR Medium"/>
                <a:ea typeface="Noto Sans KR Medium"/>
                <a:cs typeface="Source Sans Pro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391C6D56-4CD7-0F22-8C17-F3BC6FB7E583}"/>
                </a:ext>
              </a:extLst>
            </p:cNvPr>
            <p:cNvSpPr txBox="1"/>
            <p:nvPr/>
          </p:nvSpPr>
          <p:spPr>
            <a:xfrm>
              <a:off x="9951612" y="2965775"/>
              <a:ext cx="1912690" cy="166456"/>
            </a:xfrm>
            <a:prstGeom prst="rect">
              <a:avLst/>
            </a:prstGeom>
            <a:noFill/>
          </p:spPr>
          <p:txBody>
            <a:bodyPr wrap="square" lIns="0" tIns="0" rIns="9144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120000"/>
                </a:lnSpc>
                <a:defRPr/>
              </a:pPr>
              <a:r>
                <a:rPr lang="ko-KR" altLang="en-US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학 번 </a:t>
              </a:r>
              <a:r>
                <a:rPr lang="en-US" altLang="ko-KR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2018114143</a:t>
              </a:r>
              <a:r>
                <a:rPr lang="ja-JP" altLang="en-US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　</a:t>
              </a:r>
              <a:endParaRPr lang="en-US" altLang="ko-KR" sz="1000" dirty="0">
                <a:solidFill>
                  <a:schemeClr val="tx1">
                    <a:alpha val="60000"/>
                  </a:schemeClr>
                </a:solidFill>
                <a:latin typeface="Noto Sans KR Medium"/>
                <a:ea typeface="Noto Sans KR Medium"/>
                <a:cs typeface="Source Sans Pro"/>
              </a:endParaRPr>
            </a:p>
          </p:txBody>
        </p: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E3114A5E-FA33-2A17-9454-735EB765BF41}"/>
                </a:ext>
              </a:extLst>
            </p:cNvPr>
            <p:cNvCxnSpPr/>
            <p:nvPr/>
          </p:nvCxnSpPr>
          <p:spPr>
            <a:xfrm>
              <a:off x="10651179" y="2832457"/>
              <a:ext cx="51355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7935FC2B-42DA-63D2-BCBC-F075127189F6}"/>
                </a:ext>
              </a:extLst>
            </p:cNvPr>
            <p:cNvCxnSpPr/>
            <p:nvPr/>
          </p:nvCxnSpPr>
          <p:spPr>
            <a:xfrm>
              <a:off x="9951612" y="3263038"/>
              <a:ext cx="1912690" cy="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5B64990B-0565-7526-AFDE-F7F21562C023}"/>
                </a:ext>
              </a:extLst>
            </p:cNvPr>
            <p:cNvSpPr txBox="1"/>
            <p:nvPr/>
          </p:nvSpPr>
          <p:spPr>
            <a:xfrm>
              <a:off x="9951612" y="3514544"/>
              <a:ext cx="1912689" cy="15074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80000"/>
                </a:lnSpc>
                <a:defRPr/>
              </a:pPr>
              <a:endParaRPr 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Source Sans Pro"/>
              </a:endParaRPr>
            </a:p>
          </p:txBody>
        </p:sp>
      </p:grpSp>
      <p:grpSp>
        <p:nvGrpSpPr>
          <p:cNvPr id="15" name="그룹 25">
            <a:extLst>
              <a:ext uri="{FF2B5EF4-FFF2-40B4-BE49-F238E27FC236}">
                <a16:creationId xmlns:a16="http://schemas.microsoft.com/office/drawing/2014/main" id="{FD81FEA0-15C0-A024-C8C9-97EC66EC37F1}"/>
              </a:ext>
            </a:extLst>
          </p:cNvPr>
          <p:cNvGrpSpPr/>
          <p:nvPr/>
        </p:nvGrpSpPr>
        <p:grpSpPr>
          <a:xfrm>
            <a:off x="7656129" y="2122842"/>
            <a:ext cx="1912690" cy="3263216"/>
            <a:chOff x="9951612" y="653581"/>
            <a:chExt cx="1912690" cy="3263216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5693D4AC-889E-D52A-F20D-23456A2F629D}"/>
                </a:ext>
              </a:extLst>
            </p:cNvPr>
            <p:cNvSpPr/>
            <p:nvPr/>
          </p:nvSpPr>
          <p:spPr>
            <a:xfrm>
              <a:off x="9951612" y="653581"/>
              <a:ext cx="1912690" cy="326321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0" tIns="0" rIns="0" bIns="0"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endParaRPr lang="en-US" sz="1400">
                <a:latin typeface="Noto Sans KR Medium"/>
                <a:ea typeface="Noto Sans KR Medium"/>
                <a:cs typeface="Source Sans Pro"/>
              </a:endParaRP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E426AD2D-EBE7-01C0-CB1A-5E30E2E6D67C}"/>
                </a:ext>
              </a:extLst>
            </p:cNvPr>
            <p:cNvSpPr txBox="1"/>
            <p:nvPr/>
          </p:nvSpPr>
          <p:spPr>
            <a:xfrm>
              <a:off x="9951612" y="2607432"/>
              <a:ext cx="1912690" cy="15074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sz="1200" spc="200" dirty="0" err="1">
                  <a:latin typeface="Noto Sans KR Medium"/>
                  <a:ea typeface="Noto Sans KR Medium"/>
                  <a:cs typeface="Source Sans Pro"/>
                </a:rPr>
                <a:t>응웬푹레안</a:t>
              </a:r>
              <a:endParaRPr lang="en-US" sz="1200" spc="200" dirty="0">
                <a:latin typeface="Noto Sans KR Medium"/>
                <a:ea typeface="Noto Sans KR Medium"/>
                <a:cs typeface="Source Sans Pro"/>
              </a:endParaRP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2F31FB8F-BDEA-7370-7E9D-32E22BEAE2E3}"/>
                </a:ext>
              </a:extLst>
            </p:cNvPr>
            <p:cNvSpPr txBox="1"/>
            <p:nvPr/>
          </p:nvSpPr>
          <p:spPr>
            <a:xfrm>
              <a:off x="9951612" y="2965775"/>
              <a:ext cx="1912690" cy="171778"/>
            </a:xfrm>
            <a:prstGeom prst="rect">
              <a:avLst/>
            </a:prstGeom>
            <a:noFill/>
          </p:spPr>
          <p:txBody>
            <a:bodyPr wrap="square" lIns="0" tIns="0" rIns="9144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120000"/>
                </a:lnSpc>
                <a:defRPr/>
              </a:pPr>
              <a:r>
                <a:rPr lang="ko-KR" altLang="en-US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학 번</a:t>
              </a:r>
              <a:r>
                <a:rPr lang="ja-JP" altLang="en-US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　</a:t>
              </a:r>
              <a:r>
                <a:rPr lang="en-US" altLang="ko-KR" sz="1000" dirty="0">
                  <a:solidFill>
                    <a:schemeClr val="tx1">
                      <a:alpha val="60000"/>
                    </a:schemeClr>
                  </a:solidFill>
                  <a:latin typeface="Noto Sans KR Medium"/>
                  <a:ea typeface="Noto Sans KR Medium"/>
                  <a:cs typeface="Source Sans Pro"/>
                </a:rPr>
                <a:t>2019117335</a:t>
              </a:r>
            </a:p>
          </p:txBody>
        </p:sp>
        <p:cxnSp>
          <p:nvCxnSpPr>
            <p:cNvPr id="19" name="Straight Connector 15">
              <a:extLst>
                <a:ext uri="{FF2B5EF4-FFF2-40B4-BE49-F238E27FC236}">
                  <a16:creationId xmlns:a16="http://schemas.microsoft.com/office/drawing/2014/main" id="{B2378200-8808-DA00-1EC4-EA828AFAC737}"/>
                </a:ext>
              </a:extLst>
            </p:cNvPr>
            <p:cNvCxnSpPr/>
            <p:nvPr/>
          </p:nvCxnSpPr>
          <p:spPr>
            <a:xfrm>
              <a:off x="10651179" y="2832457"/>
              <a:ext cx="51355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6">
              <a:extLst>
                <a:ext uri="{FF2B5EF4-FFF2-40B4-BE49-F238E27FC236}">
                  <a16:creationId xmlns:a16="http://schemas.microsoft.com/office/drawing/2014/main" id="{60C00020-F38D-B7A5-6D5E-F52A54B105CB}"/>
                </a:ext>
              </a:extLst>
            </p:cNvPr>
            <p:cNvCxnSpPr/>
            <p:nvPr/>
          </p:nvCxnSpPr>
          <p:spPr>
            <a:xfrm>
              <a:off x="9951612" y="3263038"/>
              <a:ext cx="1912690" cy="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F079810-6147-CF7C-97E2-D8CAAA94F811}"/>
                </a:ext>
              </a:extLst>
            </p:cNvPr>
            <p:cNvSpPr txBox="1"/>
            <p:nvPr/>
          </p:nvSpPr>
          <p:spPr>
            <a:xfrm>
              <a:off x="9951612" y="3514544"/>
              <a:ext cx="1912689" cy="15074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sz="1200" b="1" dirty="0">
                  <a:latin typeface="Noto Sans KR Regular" panose="020B0500000000000000" pitchFamily="34" charset="-127"/>
                  <a:ea typeface="Noto Sans KR Regular" panose="020B0500000000000000" pitchFamily="34" charset="-127"/>
                  <a:cs typeface="Source Sans Pro"/>
                </a:rPr>
                <a:t>PPT</a:t>
              </a:r>
              <a:r>
                <a:rPr lang="en-US" sz="1200" dirty="0">
                  <a:latin typeface="Noto Sans KR Regular" panose="020B0500000000000000" pitchFamily="34" charset="-127"/>
                  <a:ea typeface="Noto Sans KR Regular" panose="020B0500000000000000" pitchFamily="34" charset="-127"/>
                  <a:cs typeface="Source Sans Pro"/>
                </a:rPr>
                <a:t>, </a:t>
              </a:r>
              <a:r>
                <a:rPr lang="ko-KR" altLang="en-US" sz="1200" dirty="0">
                  <a:latin typeface="Noto Sans KR Regular" panose="020B0500000000000000" pitchFamily="34" charset="-127"/>
                  <a:ea typeface="Noto Sans KR Regular" panose="020B0500000000000000" pitchFamily="34" charset="-127"/>
                  <a:cs typeface="Source Sans Pro"/>
                </a:rPr>
                <a:t>코딩</a:t>
              </a:r>
              <a:endParaRPr 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Source Sans Pro"/>
              </a:endParaRPr>
            </a:p>
          </p:txBody>
        </p:sp>
        <p:pic>
          <p:nvPicPr>
            <p:cNvPr id="22" name="그림 32">
              <a:extLst>
                <a:ext uri="{FF2B5EF4-FFF2-40B4-BE49-F238E27FC236}">
                  <a16:creationId xmlns:a16="http://schemas.microsoft.com/office/drawing/2014/main" id="{24EE78A4-D583-F896-8119-E3DABA82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05981" y="852878"/>
              <a:ext cx="1203952" cy="1597439"/>
            </a:xfrm>
            <a:prstGeom prst="rect">
              <a:avLst/>
            </a:prstGeom>
          </p:spPr>
        </p:pic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933EF28E-E6A2-2B46-1276-EA06C68C6567}"/>
              </a:ext>
            </a:extLst>
          </p:cNvPr>
          <p:cNvSpPr txBox="1"/>
          <p:nvPr/>
        </p:nvSpPr>
        <p:spPr>
          <a:xfrm>
            <a:off x="2741057" y="4084312"/>
            <a:ext cx="1912690" cy="1507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ko-KR" altLang="en-US" sz="1200" spc="200" dirty="0">
                <a:latin typeface="Noto Sans KR Medium"/>
                <a:ea typeface="Noto Sans KR Medium"/>
                <a:cs typeface="Source Sans Pro"/>
              </a:rPr>
              <a:t>권명섭</a:t>
            </a:r>
            <a:endParaRPr lang="en-US" sz="1200" spc="200" dirty="0">
              <a:latin typeface="Noto Sans KR Medium"/>
              <a:ea typeface="Noto Sans KR Medium"/>
              <a:cs typeface="Source Sans Pro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CF58E9B8-B79C-0001-07C2-E0BD7C9BEB68}"/>
              </a:ext>
            </a:extLst>
          </p:cNvPr>
          <p:cNvSpPr txBox="1"/>
          <p:nvPr/>
        </p:nvSpPr>
        <p:spPr>
          <a:xfrm>
            <a:off x="2734524" y="4962160"/>
            <a:ext cx="1912689" cy="1507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ko-KR" altLang="en-US" sz="1200" b="1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Source Sans Pro"/>
              </a:rPr>
              <a:t>코딩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Source Sans Pro"/>
              </a:rPr>
              <a:t>, PPT,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  <a:cs typeface="Source Sans Pro"/>
              </a:rPr>
              <a:t>발표</a:t>
            </a:r>
            <a:endParaRPr lang="en-US" sz="12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Source Sans Pr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D29C4-7269-4433-718D-C2D47CCC10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17" y="2313387"/>
            <a:ext cx="1203951" cy="16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CDEB322E-74E8-0DE4-008D-EC9A38D3B883}"/>
              </a:ext>
            </a:extLst>
          </p:cNvPr>
          <p:cNvGrpSpPr/>
          <p:nvPr/>
        </p:nvGrpSpPr>
        <p:grpSpPr>
          <a:xfrm>
            <a:off x="552448" y="648747"/>
            <a:ext cx="5032568" cy="455125"/>
            <a:chOff x="6046407" y="1591776"/>
            <a:chExt cx="3466469" cy="64945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FB45EA9-786A-47CB-299C-F7B09E467558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설계목표 및 개발일정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48D4814-6700-A2CC-CE9C-67B5E3DC82A4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04</a:t>
              </a:r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8CAC8442-053C-5AF4-9CBC-9FFB6A3ACC74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A0D3E10-6876-6C9C-1491-7A1F2B135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30946"/>
              </p:ext>
            </p:extLst>
          </p:nvPr>
        </p:nvGraphicFramePr>
        <p:xfrm>
          <a:off x="260776" y="3662089"/>
          <a:ext cx="11670448" cy="24630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090">
                  <a:extLst>
                    <a:ext uri="{9D8B030D-6E8A-4147-A177-3AD203B41FA5}">
                      <a16:colId xmlns:a16="http://schemas.microsoft.com/office/drawing/2014/main" val="1029244027"/>
                    </a:ext>
                  </a:extLst>
                </a:gridCol>
                <a:gridCol w="2466740">
                  <a:extLst>
                    <a:ext uri="{9D8B030D-6E8A-4147-A177-3AD203B41FA5}">
                      <a16:colId xmlns:a16="http://schemas.microsoft.com/office/drawing/2014/main" val="2564448833"/>
                    </a:ext>
                  </a:extLst>
                </a:gridCol>
                <a:gridCol w="2466740">
                  <a:extLst>
                    <a:ext uri="{9D8B030D-6E8A-4147-A177-3AD203B41FA5}">
                      <a16:colId xmlns:a16="http://schemas.microsoft.com/office/drawing/2014/main" val="2647136193"/>
                    </a:ext>
                  </a:extLst>
                </a:gridCol>
                <a:gridCol w="2466740">
                  <a:extLst>
                    <a:ext uri="{9D8B030D-6E8A-4147-A177-3AD203B41FA5}">
                      <a16:colId xmlns:a16="http://schemas.microsoft.com/office/drawing/2014/main" val="4176472292"/>
                    </a:ext>
                  </a:extLst>
                </a:gridCol>
                <a:gridCol w="2311071">
                  <a:extLst>
                    <a:ext uri="{9D8B030D-6E8A-4147-A177-3AD203B41FA5}">
                      <a16:colId xmlns:a16="http://schemas.microsoft.com/office/drawing/2014/main" val="2700193789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407038313"/>
                    </a:ext>
                  </a:extLst>
                </a:gridCol>
              </a:tblGrid>
              <a:tr h="774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날짜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63106"/>
                  </a:ext>
                </a:extLst>
              </a:tr>
              <a:tr h="308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진행 내용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아이디어 구상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인풋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아웃풋 연결 코딩 후 확인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게임의 프로토 타입 만들기 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/ PPT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제작 시작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게임의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시작 화면 및 레벨 시스템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버그 수정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/ 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최종 완성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발표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87114"/>
                  </a:ext>
                </a:extLst>
              </a:tr>
              <a:tr h="774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특이사항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실패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대부분의 시스템이 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갖춰 짐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최종완성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867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9574BD8-1FA0-CDEA-C53F-AD4D401A8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59642"/>
              </p:ext>
            </p:extLst>
          </p:nvPr>
        </p:nvGraphicFramePr>
        <p:xfrm>
          <a:off x="260775" y="3193627"/>
          <a:ext cx="11670446" cy="41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115">
                  <a:extLst>
                    <a:ext uri="{9D8B030D-6E8A-4147-A177-3AD203B41FA5}">
                      <a16:colId xmlns:a16="http://schemas.microsoft.com/office/drawing/2014/main" val="1114829347"/>
                    </a:ext>
                  </a:extLst>
                </a:gridCol>
                <a:gridCol w="5342467">
                  <a:extLst>
                    <a:ext uri="{9D8B030D-6E8A-4147-A177-3AD203B41FA5}">
                      <a16:colId xmlns:a16="http://schemas.microsoft.com/office/drawing/2014/main" val="2996587850"/>
                    </a:ext>
                  </a:extLst>
                </a:gridCol>
                <a:gridCol w="5113864">
                  <a:extLst>
                    <a:ext uri="{9D8B030D-6E8A-4147-A177-3AD203B41FA5}">
                      <a16:colId xmlns:a16="http://schemas.microsoft.com/office/drawing/2014/main" val="4148948956"/>
                    </a:ext>
                  </a:extLst>
                </a:gridCol>
              </a:tblGrid>
              <a:tr h="418012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+mn-ea"/>
                          <a:ea typeface="+mn-ea"/>
                        </a:rPr>
                        <a:t>달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2939"/>
                  </a:ext>
                </a:extLst>
              </a:tr>
            </a:tbl>
          </a:graphicData>
        </a:graphic>
      </p:graphicFrame>
      <p:sp>
        <p:nvSpPr>
          <p:cNvPr id="11" name="TextBox 6">
            <a:extLst>
              <a:ext uri="{FF2B5EF4-FFF2-40B4-BE49-F238E27FC236}">
                <a16:creationId xmlns:a16="http://schemas.microsoft.com/office/drawing/2014/main" id="{7CFFDAAC-A218-BD15-8336-D6014C1C3B61}"/>
              </a:ext>
            </a:extLst>
          </p:cNvPr>
          <p:cNvSpPr txBox="1"/>
          <p:nvPr/>
        </p:nvSpPr>
        <p:spPr>
          <a:xfrm>
            <a:off x="420350" y="1632858"/>
            <a:ext cx="10967317" cy="4001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2000" b="1" spc="300" dirty="0">
                <a:latin typeface="+mn-ea"/>
                <a:cs typeface="Source Sans Pro Semibold"/>
              </a:rPr>
              <a:t>설계목표 </a:t>
            </a:r>
            <a:r>
              <a:rPr lang="en-US" altLang="ko-KR" sz="2000" b="1" spc="300" dirty="0">
                <a:latin typeface="+mn-ea"/>
                <a:cs typeface="Source Sans Pro Semibold"/>
              </a:rPr>
              <a:t>: </a:t>
            </a:r>
            <a:r>
              <a:rPr lang="ko-KR" altLang="en-US" sz="2000" b="1" spc="300" dirty="0">
                <a:latin typeface="+mn-ea"/>
                <a:cs typeface="Source Sans Pro Semibold"/>
              </a:rPr>
              <a:t>멀티태스킹 게임 제작</a:t>
            </a:r>
            <a:r>
              <a:rPr lang="en-US" altLang="ko-KR" sz="2000" b="1" spc="300" dirty="0">
                <a:latin typeface="+mn-ea"/>
                <a:cs typeface="Source Sans Pro Semibold"/>
              </a:rPr>
              <a:t> </a:t>
            </a:r>
            <a:endParaRPr lang="en-US" sz="2000" b="1" spc="300" dirty="0">
              <a:latin typeface="+mn-ea"/>
              <a:cs typeface="Source Sans Pro Semibold"/>
            </a:endParaRPr>
          </a:p>
        </p:txBody>
      </p:sp>
      <p:sp>
        <p:nvSpPr>
          <p:cNvPr id="12" name="바닥글 개체 틀 2">
            <a:extLst>
              <a:ext uri="{FF2B5EF4-FFF2-40B4-BE49-F238E27FC236}">
                <a16:creationId xmlns:a16="http://schemas.microsoft.com/office/drawing/2014/main" id="{463522E3-8419-D16D-BB66-A8D4185C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5F20B0-0610-8CB7-4AD1-1D5A22745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CDEB322E-74E8-0DE4-008D-EC9A38D3B883}"/>
              </a:ext>
            </a:extLst>
          </p:cNvPr>
          <p:cNvGrpSpPr/>
          <p:nvPr/>
        </p:nvGrpSpPr>
        <p:grpSpPr>
          <a:xfrm>
            <a:off x="552448" y="648747"/>
            <a:ext cx="5032568" cy="455125"/>
            <a:chOff x="6046407" y="1591776"/>
            <a:chExt cx="3466469" cy="64945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FB45EA9-786A-47CB-299C-F7B09E467558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프로그램 세부기능 설명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48D4814-6700-A2CC-CE9C-67B5E3DC82A4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05</a:t>
              </a:r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8CAC8442-053C-5AF4-9CBC-9FFB6A3ACC74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8D23B236-1294-D710-0FEB-135F4FE119DE}"/>
              </a:ext>
            </a:extLst>
          </p:cNvPr>
          <p:cNvSpPr txBox="1"/>
          <p:nvPr/>
        </p:nvSpPr>
        <p:spPr>
          <a:xfrm>
            <a:off x="742081" y="1435949"/>
            <a:ext cx="10865715" cy="12003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멀티태스킹</a:t>
            </a:r>
            <a:r>
              <a:rPr lang="en-US" altLang="ko-KR" b="1" spc="300" dirty="0">
                <a:latin typeface="+mn-ea"/>
                <a:cs typeface="Source Sans Pro Semibold"/>
              </a:rPr>
              <a:t>(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+mn-ea"/>
              </a:rPr>
              <a:t>multitasking</a:t>
            </a:r>
            <a:r>
              <a:rPr lang="en-US" altLang="ko-KR" b="1" spc="300" dirty="0">
                <a:latin typeface="+mn-ea"/>
                <a:cs typeface="Source Sans Pro Semibold"/>
              </a:rPr>
              <a:t>) :</a:t>
            </a:r>
            <a:r>
              <a:rPr lang="ko-KR" altLang="en-US" b="1" spc="300" dirty="0">
                <a:latin typeface="+mn-ea"/>
                <a:cs typeface="Source Sans Pro Semibold"/>
              </a:rPr>
              <a:t>여러가지 일을 동시에 처리하는 것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>
              <a:defRPr/>
            </a:pPr>
            <a:endParaRPr lang="en-US" b="1" spc="300" dirty="0">
              <a:latin typeface="+mn-ea"/>
              <a:cs typeface="Source Sans Pro Semibold"/>
            </a:endParaRPr>
          </a:p>
          <a:p>
            <a:pPr lvl="0">
              <a:defRPr/>
            </a:pPr>
            <a:endParaRPr lang="en-US" b="1" spc="300" dirty="0">
              <a:latin typeface="+mn-ea"/>
              <a:cs typeface="Source Sans Pro Semibold"/>
            </a:endParaRPr>
          </a:p>
          <a:p>
            <a:pPr lvl="0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=&gt;</a:t>
            </a:r>
            <a:r>
              <a:rPr lang="ko-KR" altLang="en-US" b="1" spc="300" dirty="0">
                <a:latin typeface="+mn-ea"/>
                <a:cs typeface="Source Sans Pro Semibold"/>
              </a:rPr>
              <a:t>멀티태스킹 게임 </a:t>
            </a:r>
            <a:r>
              <a:rPr lang="en-US" altLang="ko-KR" b="1" spc="300" dirty="0">
                <a:latin typeface="+mn-ea"/>
                <a:cs typeface="Source Sans Pro Semibold"/>
              </a:rPr>
              <a:t>: </a:t>
            </a:r>
            <a:r>
              <a:rPr lang="ko-KR" altLang="en-US" b="1" spc="300" dirty="0">
                <a:latin typeface="+mn-ea"/>
                <a:cs typeface="Source Sans Pro Semibold"/>
              </a:rPr>
              <a:t>한 번에 </a:t>
            </a:r>
            <a:r>
              <a:rPr lang="en-US" altLang="ko-KR" b="1" spc="300" dirty="0">
                <a:latin typeface="+mn-ea"/>
                <a:cs typeface="Source Sans Pro Semibold"/>
              </a:rPr>
              <a:t>4</a:t>
            </a:r>
            <a:r>
              <a:rPr lang="ko-KR" altLang="en-US" b="1" spc="300" dirty="0">
                <a:latin typeface="+mn-ea"/>
                <a:cs typeface="Source Sans Pro Semibold"/>
              </a:rPr>
              <a:t>개의 게임에서 죽지 않고 최대한 오래 버티는 게임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672E37-AE95-148C-48DA-451670C1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8" y="2650066"/>
            <a:ext cx="6271260" cy="38862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B291430-5D81-50CB-EAA8-D16D2DEBC69B}"/>
              </a:ext>
            </a:extLst>
          </p:cNvPr>
          <p:cNvSpPr txBox="1"/>
          <p:nvPr/>
        </p:nvSpPr>
        <p:spPr>
          <a:xfrm>
            <a:off x="1629093" y="5370844"/>
            <a:ext cx="1244594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Game3</a:t>
            </a:r>
          </a:p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Game4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C7A4782-5D35-821A-A976-E208B7D02432}"/>
              </a:ext>
            </a:extLst>
          </p:cNvPr>
          <p:cNvSpPr txBox="1"/>
          <p:nvPr/>
        </p:nvSpPr>
        <p:spPr>
          <a:xfrm>
            <a:off x="9668935" y="5234127"/>
            <a:ext cx="1210731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Game2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180940-8290-C534-7105-28A2E9AF39F7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7730067" y="5408543"/>
            <a:ext cx="1938868" cy="102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6">
            <a:extLst>
              <a:ext uri="{FF2B5EF4-FFF2-40B4-BE49-F238E27FC236}">
                <a16:creationId xmlns:a16="http://schemas.microsoft.com/office/drawing/2014/main" id="{9B691747-F79E-F802-73F7-B319A39B3612}"/>
              </a:ext>
            </a:extLst>
          </p:cNvPr>
          <p:cNvSpPr txBox="1"/>
          <p:nvPr/>
        </p:nvSpPr>
        <p:spPr>
          <a:xfrm>
            <a:off x="173429" y="5509343"/>
            <a:ext cx="1138905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Game1</a:t>
            </a:r>
          </a:p>
        </p:txBody>
      </p:sp>
      <p:sp>
        <p:nvSpPr>
          <p:cNvPr id="20" name="바닥글 개체 틀 2">
            <a:extLst>
              <a:ext uri="{FF2B5EF4-FFF2-40B4-BE49-F238E27FC236}">
                <a16:creationId xmlns:a16="http://schemas.microsoft.com/office/drawing/2014/main" id="{7ECEC6B7-7DEF-ABCF-B183-2FBD038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6037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97B5B4-88FF-8020-E2FB-646F1BA14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032568" cy="455125"/>
            <a:chOff x="6046407" y="1591776"/>
            <a:chExt cx="3466469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프로그램 세부기능 설명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05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Shape">
            <a:extLst>
              <a:ext uri="{FF2B5EF4-FFF2-40B4-BE49-F238E27FC236}">
                <a16:creationId xmlns:a16="http://schemas.microsoft.com/office/drawing/2014/main" id="{F2EE62EE-C09B-B837-CAC7-208E7A12F70F}"/>
              </a:ext>
            </a:extLst>
          </p:cNvPr>
          <p:cNvSpPr/>
          <p:nvPr/>
        </p:nvSpPr>
        <p:spPr>
          <a:xfrm>
            <a:off x="9740762" y="4800587"/>
            <a:ext cx="532061" cy="447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61" y="12368"/>
                </a:moveTo>
                <a:cubicBezTo>
                  <a:pt x="17260" y="1568"/>
                  <a:pt x="17260" y="1568"/>
                  <a:pt x="17260" y="1568"/>
                </a:cubicBezTo>
                <a:cubicBezTo>
                  <a:pt x="17260" y="523"/>
                  <a:pt x="16432" y="0"/>
                  <a:pt x="15554" y="0"/>
                </a:cubicBezTo>
                <a:cubicBezTo>
                  <a:pt x="6046" y="0"/>
                  <a:pt x="6046" y="0"/>
                  <a:pt x="6046" y="0"/>
                </a:cubicBezTo>
                <a:cubicBezTo>
                  <a:pt x="5168" y="0"/>
                  <a:pt x="4340" y="523"/>
                  <a:pt x="3901" y="1568"/>
                </a:cubicBezTo>
                <a:cubicBezTo>
                  <a:pt x="439" y="12368"/>
                  <a:pt x="439" y="12368"/>
                  <a:pt x="439" y="12368"/>
                </a:cubicBezTo>
                <a:cubicBezTo>
                  <a:pt x="0" y="12890"/>
                  <a:pt x="0" y="14400"/>
                  <a:pt x="0" y="14923"/>
                </a:cubicBezTo>
                <a:cubicBezTo>
                  <a:pt x="878" y="20032"/>
                  <a:pt x="878" y="20032"/>
                  <a:pt x="878" y="20032"/>
                </a:cubicBezTo>
                <a:cubicBezTo>
                  <a:pt x="878" y="21077"/>
                  <a:pt x="1707" y="21600"/>
                  <a:pt x="2194" y="21600"/>
                </a:cubicBezTo>
                <a:cubicBezTo>
                  <a:pt x="19455" y="21600"/>
                  <a:pt x="19455" y="21600"/>
                  <a:pt x="19455" y="21600"/>
                </a:cubicBezTo>
                <a:cubicBezTo>
                  <a:pt x="19893" y="21600"/>
                  <a:pt x="20722" y="21077"/>
                  <a:pt x="20722" y="20032"/>
                </a:cubicBezTo>
                <a:cubicBezTo>
                  <a:pt x="21600" y="14923"/>
                  <a:pt x="21600" y="14923"/>
                  <a:pt x="21600" y="14923"/>
                </a:cubicBezTo>
                <a:cubicBezTo>
                  <a:pt x="21600" y="14400"/>
                  <a:pt x="21600" y="12890"/>
                  <a:pt x="21161" y="12368"/>
                </a:cubicBezTo>
                <a:close/>
                <a:moveTo>
                  <a:pt x="19455" y="15968"/>
                </a:moveTo>
                <a:cubicBezTo>
                  <a:pt x="19455" y="18000"/>
                  <a:pt x="19455" y="18000"/>
                  <a:pt x="19455" y="18000"/>
                </a:cubicBezTo>
                <a:cubicBezTo>
                  <a:pt x="19455" y="19045"/>
                  <a:pt x="18577" y="19568"/>
                  <a:pt x="18138" y="19568"/>
                </a:cubicBezTo>
                <a:cubicBezTo>
                  <a:pt x="3462" y="19568"/>
                  <a:pt x="3462" y="19568"/>
                  <a:pt x="3462" y="19568"/>
                </a:cubicBezTo>
                <a:cubicBezTo>
                  <a:pt x="3023" y="19568"/>
                  <a:pt x="2194" y="19045"/>
                  <a:pt x="2194" y="18000"/>
                </a:cubicBezTo>
                <a:cubicBezTo>
                  <a:pt x="1707" y="15968"/>
                  <a:pt x="1707" y="15968"/>
                  <a:pt x="1707" y="15968"/>
                </a:cubicBezTo>
                <a:cubicBezTo>
                  <a:pt x="1707" y="15445"/>
                  <a:pt x="2194" y="14400"/>
                  <a:pt x="3023" y="14400"/>
                </a:cubicBezTo>
                <a:cubicBezTo>
                  <a:pt x="18577" y="14400"/>
                  <a:pt x="18577" y="14400"/>
                  <a:pt x="18577" y="14400"/>
                </a:cubicBezTo>
                <a:cubicBezTo>
                  <a:pt x="19455" y="14400"/>
                  <a:pt x="19893" y="15445"/>
                  <a:pt x="19455" y="1596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80000"/>
              </a:lnSpc>
              <a:defRPr sz="7000" spc="140">
                <a:solidFill>
                  <a:srgbClr val="FFFFFF"/>
                </a:solidFill>
              </a:defRPr>
            </a:pPr>
            <a:endParaRPr dirty="0">
              <a:latin typeface="Noto Sans KR Light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2148" y="1837508"/>
            <a:ext cx="3244242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5849FA-92FF-F97D-D62A-6BF92E33AF05}"/>
              </a:ext>
            </a:extLst>
          </p:cNvPr>
          <p:cNvCxnSpPr>
            <a:cxnSpLocks/>
          </p:cNvCxnSpPr>
          <p:nvPr/>
        </p:nvCxnSpPr>
        <p:spPr>
          <a:xfrm>
            <a:off x="474133" y="3649133"/>
            <a:ext cx="112522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06FFFE-7161-3143-8D0C-6C0FF86E8923}"/>
              </a:ext>
            </a:extLst>
          </p:cNvPr>
          <p:cNvCxnSpPr>
            <a:cxnSpLocks/>
          </p:cNvCxnSpPr>
          <p:nvPr/>
        </p:nvCxnSpPr>
        <p:spPr>
          <a:xfrm flipV="1">
            <a:off x="6095999" y="1067769"/>
            <a:ext cx="0" cy="51975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6">
            <a:extLst>
              <a:ext uri="{FF2B5EF4-FFF2-40B4-BE49-F238E27FC236}">
                <a16:creationId xmlns:a16="http://schemas.microsoft.com/office/drawing/2014/main" id="{EA576CFC-E890-9AEF-6490-8CB49273E338}"/>
              </a:ext>
            </a:extLst>
          </p:cNvPr>
          <p:cNvSpPr txBox="1"/>
          <p:nvPr/>
        </p:nvSpPr>
        <p:spPr>
          <a:xfrm>
            <a:off x="474133" y="1067769"/>
            <a:ext cx="1058333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Game1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B8F7C1A-F624-3E8C-E9AD-B1879CEC8261}"/>
              </a:ext>
            </a:extLst>
          </p:cNvPr>
          <p:cNvSpPr txBox="1"/>
          <p:nvPr/>
        </p:nvSpPr>
        <p:spPr>
          <a:xfrm>
            <a:off x="6112055" y="1067769"/>
            <a:ext cx="1138905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Game2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8FDCF81-26A5-A385-4DFF-27175BF8EBC6}"/>
              </a:ext>
            </a:extLst>
          </p:cNvPr>
          <p:cNvSpPr txBox="1"/>
          <p:nvPr/>
        </p:nvSpPr>
        <p:spPr>
          <a:xfrm>
            <a:off x="474133" y="3649133"/>
            <a:ext cx="1138905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Game3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E4A39563-B88B-0084-4B23-961501707AC9}"/>
              </a:ext>
            </a:extLst>
          </p:cNvPr>
          <p:cNvSpPr txBox="1"/>
          <p:nvPr/>
        </p:nvSpPr>
        <p:spPr>
          <a:xfrm>
            <a:off x="6112055" y="3649133"/>
            <a:ext cx="1138905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Game4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A7B4A959-CF64-FE9E-1F58-381948E19108}"/>
              </a:ext>
            </a:extLst>
          </p:cNvPr>
          <p:cNvSpPr txBox="1"/>
          <p:nvPr/>
        </p:nvSpPr>
        <p:spPr>
          <a:xfrm>
            <a:off x="4399170" y="1067769"/>
            <a:ext cx="1731068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입력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: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가변저항</a:t>
            </a:r>
            <a:endParaRPr lang="en-US" altLang="ko-KR" b="1" spc="300" dirty="0">
              <a:solidFill>
                <a:srgbClr val="00B050"/>
              </a:solidFill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출력</a:t>
            </a:r>
            <a:r>
              <a:rPr lang="en-US" altLang="ko-KR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:LCD</a:t>
            </a:r>
            <a:endParaRPr lang="en-US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1E226E7A-A424-B87D-73FF-57BCB7C59293}"/>
              </a:ext>
            </a:extLst>
          </p:cNvPr>
          <p:cNvSpPr txBox="1"/>
          <p:nvPr/>
        </p:nvSpPr>
        <p:spPr>
          <a:xfrm>
            <a:off x="9919394" y="1067769"/>
            <a:ext cx="1731067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입력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: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스위치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1</a:t>
            </a:r>
          </a:p>
          <a:p>
            <a:pPr lvl="0" algn="just">
              <a:defRPr/>
            </a:pP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출력</a:t>
            </a:r>
            <a:r>
              <a:rPr lang="en-US" altLang="ko-KR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:LED</a:t>
            </a:r>
            <a:endParaRPr lang="en-US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9129C02B-13E8-6710-2264-0C30CC2FF79B}"/>
              </a:ext>
            </a:extLst>
          </p:cNvPr>
          <p:cNvSpPr txBox="1"/>
          <p:nvPr/>
        </p:nvSpPr>
        <p:spPr>
          <a:xfrm>
            <a:off x="4555068" y="3662664"/>
            <a:ext cx="1575170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입력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: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키 패드</a:t>
            </a:r>
            <a:endParaRPr lang="en-US" altLang="ko-KR" b="1" spc="300" dirty="0">
              <a:solidFill>
                <a:srgbClr val="00B050"/>
              </a:solidFill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출력</a:t>
            </a:r>
            <a:r>
              <a:rPr lang="en-US" altLang="ko-KR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:LCD</a:t>
            </a:r>
            <a:endParaRPr lang="en-US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99C7BE1-3A53-AA33-EEC1-2BBBB9CFAF36}"/>
              </a:ext>
            </a:extLst>
          </p:cNvPr>
          <p:cNvSpPr txBox="1"/>
          <p:nvPr/>
        </p:nvSpPr>
        <p:spPr>
          <a:xfrm>
            <a:off x="9575990" y="3649133"/>
            <a:ext cx="2167462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입력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:</a:t>
            </a:r>
            <a:r>
              <a:rPr lang="ko-KR" altLang="en-US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스위치 </a:t>
            </a:r>
            <a:r>
              <a:rPr lang="en-US" altLang="ko-KR" b="1" spc="300" dirty="0">
                <a:solidFill>
                  <a:srgbClr val="00B050"/>
                </a:solidFill>
                <a:latin typeface="+mn-ea"/>
                <a:cs typeface="Source Sans Pro Semibold"/>
              </a:rPr>
              <a:t>3~5</a:t>
            </a:r>
          </a:p>
          <a:p>
            <a:pPr lvl="0" algn="just">
              <a:defRPr/>
            </a:pPr>
            <a:r>
              <a:rPr lang="ko-KR" altLang="en-US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출력</a:t>
            </a:r>
            <a:r>
              <a:rPr lang="en-US" altLang="ko-KR" b="1" spc="300" dirty="0">
                <a:solidFill>
                  <a:srgbClr val="0070C0"/>
                </a:solidFill>
                <a:latin typeface="+mn-ea"/>
                <a:cs typeface="Source Sans Pro Semibold"/>
              </a:rPr>
              <a:t>:LCD</a:t>
            </a:r>
            <a:endParaRPr lang="en-US" b="1" spc="300" dirty="0">
              <a:solidFill>
                <a:srgbClr val="0070C0"/>
              </a:solidFill>
              <a:latin typeface="+mn-ea"/>
              <a:cs typeface="Source Sans Pro Semi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6D7A42E-186E-3BE9-475D-BEFD811BB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97" r="89683" b="14470"/>
          <a:stretch/>
        </p:blipFill>
        <p:spPr>
          <a:xfrm>
            <a:off x="4490538" y="2419863"/>
            <a:ext cx="1278031" cy="92371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016B442-270D-458A-9651-7CE39C9E1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1" t="78742" r="75095" b="14658"/>
          <a:stretch/>
        </p:blipFill>
        <p:spPr>
          <a:xfrm>
            <a:off x="9740762" y="5464264"/>
            <a:ext cx="1891908" cy="78759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3303EE-7E7D-2185-283F-B933C4990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6" t="74717" r="76629" b="20134"/>
          <a:stretch/>
        </p:blipFill>
        <p:spPr>
          <a:xfrm>
            <a:off x="4385479" y="5696489"/>
            <a:ext cx="1343743" cy="53694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289B2B-C734-35DE-A75B-EF7069FB89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12" t="42830" r="43753" b="40416"/>
          <a:stretch/>
        </p:blipFill>
        <p:spPr>
          <a:xfrm>
            <a:off x="2653933" y="2234369"/>
            <a:ext cx="1392019" cy="114903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07C738B-2F8F-A4B4-10E5-8799114E0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16" t="85684"/>
          <a:stretch/>
        </p:blipFill>
        <p:spPr>
          <a:xfrm>
            <a:off x="6197640" y="2644888"/>
            <a:ext cx="2802392" cy="79260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363301C-AB0F-A238-A137-3F0C27185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16" t="85684"/>
          <a:stretch/>
        </p:blipFill>
        <p:spPr>
          <a:xfrm>
            <a:off x="6299222" y="5444721"/>
            <a:ext cx="2802392" cy="7926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966F63C-825B-53FF-AF66-47B4D743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393" y="2640993"/>
            <a:ext cx="3014437" cy="78800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3F35E91-5ED4-8DED-689E-A363C972F133}"/>
              </a:ext>
            </a:extLst>
          </p:cNvPr>
          <p:cNvSpPr/>
          <p:nvPr/>
        </p:nvSpPr>
        <p:spPr>
          <a:xfrm>
            <a:off x="6393073" y="2857103"/>
            <a:ext cx="427819" cy="437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A978F4-3F75-AD11-C952-7B09EE932F2D}"/>
              </a:ext>
            </a:extLst>
          </p:cNvPr>
          <p:cNvSpPr/>
          <p:nvPr/>
        </p:nvSpPr>
        <p:spPr>
          <a:xfrm>
            <a:off x="7304485" y="5775410"/>
            <a:ext cx="1297648" cy="455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CAB1052D-F41B-1602-83CE-1712CB340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390" y="4368903"/>
            <a:ext cx="1197881" cy="1883267"/>
          </a:xfrm>
          <a:prstGeom prst="rect">
            <a:avLst/>
          </a:prstGeom>
        </p:spPr>
      </p:pic>
      <p:sp>
        <p:nvSpPr>
          <p:cNvPr id="67" name="TextBox 6">
            <a:extLst>
              <a:ext uri="{FF2B5EF4-FFF2-40B4-BE49-F238E27FC236}">
                <a16:creationId xmlns:a16="http://schemas.microsoft.com/office/drawing/2014/main" id="{81CAE04B-302E-59FE-D47A-A2CC492AC159}"/>
              </a:ext>
            </a:extLst>
          </p:cNvPr>
          <p:cNvSpPr txBox="1"/>
          <p:nvPr/>
        </p:nvSpPr>
        <p:spPr>
          <a:xfrm>
            <a:off x="393699" y="1518166"/>
            <a:ext cx="3903829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>
                <a:latin typeface="+mn-ea"/>
                <a:cs typeface="Source Sans Pro Semibold"/>
              </a:rPr>
              <a:t>저항을 조종해서 폭탄을 피하기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0C4B6700-108C-598D-BAF3-DC88B5986ED3}"/>
              </a:ext>
            </a:extLst>
          </p:cNvPr>
          <p:cNvSpPr txBox="1"/>
          <p:nvPr/>
        </p:nvSpPr>
        <p:spPr>
          <a:xfrm>
            <a:off x="6167932" y="1425216"/>
            <a:ext cx="3903829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LED</a:t>
            </a:r>
            <a:r>
              <a:rPr lang="ko-KR" altLang="en-US" b="1" spc="300" dirty="0">
                <a:latin typeface="+mn-ea"/>
                <a:cs typeface="Source Sans Pro Semibold"/>
              </a:rPr>
              <a:t>가 양 끝에 도달 안 하게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스위치를 누르기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70" name="TextBox 6">
            <a:extLst>
              <a:ext uri="{FF2B5EF4-FFF2-40B4-BE49-F238E27FC236}">
                <a16:creationId xmlns:a16="http://schemas.microsoft.com/office/drawing/2014/main" id="{0BD23231-EE3B-9AE2-0031-BCB99081B147}"/>
              </a:ext>
            </a:extLst>
          </p:cNvPr>
          <p:cNvSpPr txBox="1"/>
          <p:nvPr/>
        </p:nvSpPr>
        <p:spPr>
          <a:xfrm>
            <a:off x="448548" y="3988598"/>
            <a:ext cx="3903829" cy="9233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b="1" spc="300" dirty="0">
                <a:latin typeface="+mn-ea"/>
                <a:cs typeface="Source Sans Pro Semibold"/>
              </a:rPr>
              <a:t>LCD</a:t>
            </a:r>
            <a:r>
              <a:rPr lang="ko-KR" altLang="en-US" b="1" spc="300" dirty="0">
                <a:latin typeface="+mn-ea"/>
                <a:cs typeface="Source Sans Pro Semibold"/>
              </a:rPr>
              <a:t>에서 뜨는 숫자를 화면이 가득 차기 전에 </a:t>
            </a:r>
            <a:endParaRPr lang="en-US" altLang="ko-KR" b="1" spc="300" dirty="0">
              <a:latin typeface="+mn-ea"/>
              <a:cs typeface="Source Sans Pro Semibold"/>
            </a:endParaRPr>
          </a:p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해당 숫자를 누르기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71" name="TextBox 6">
            <a:extLst>
              <a:ext uri="{FF2B5EF4-FFF2-40B4-BE49-F238E27FC236}">
                <a16:creationId xmlns:a16="http://schemas.microsoft.com/office/drawing/2014/main" id="{311BB22F-B3BD-25E5-3E90-E50A2D63CFB8}"/>
              </a:ext>
            </a:extLst>
          </p:cNvPr>
          <p:cNvSpPr txBox="1"/>
          <p:nvPr/>
        </p:nvSpPr>
        <p:spPr>
          <a:xfrm>
            <a:off x="6118706" y="3997273"/>
            <a:ext cx="3457284" cy="64633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숫자가 뜨면 카운트안에 숫자 대소 비교</a:t>
            </a:r>
            <a:endParaRPr lang="en-US" b="1" spc="300" dirty="0">
              <a:latin typeface="+mn-ea"/>
              <a:cs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840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032568" cy="455125"/>
            <a:chOff x="6046407" y="1591776"/>
            <a:chExt cx="3466469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회로도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06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05D7D77-B2D2-043A-3F07-15DCADE00A2D}"/>
              </a:ext>
            </a:extLst>
          </p:cNvPr>
          <p:cNvGrpSpPr/>
          <p:nvPr/>
        </p:nvGrpSpPr>
        <p:grpSpPr>
          <a:xfrm>
            <a:off x="9672229" y="5521671"/>
            <a:ext cx="1446833" cy="447531"/>
            <a:chOff x="9617496" y="5521671"/>
            <a:chExt cx="1446833" cy="447531"/>
          </a:xfrm>
        </p:grpSpPr>
        <p:sp>
          <p:nvSpPr>
            <p:cNvPr id="198" name="Shape">
              <a:extLst>
                <a:ext uri="{FF2B5EF4-FFF2-40B4-BE49-F238E27FC236}">
                  <a16:creationId xmlns:a16="http://schemas.microsoft.com/office/drawing/2014/main" id="{F2EE62EE-C09B-B837-CAC7-208E7A12F70F}"/>
                </a:ext>
              </a:extLst>
            </p:cNvPr>
            <p:cNvSpPr/>
            <p:nvPr/>
          </p:nvSpPr>
          <p:spPr>
            <a:xfrm>
              <a:off x="9617496" y="5521671"/>
              <a:ext cx="532061" cy="44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12368"/>
                  </a:moveTo>
                  <a:cubicBezTo>
                    <a:pt x="17260" y="1568"/>
                    <a:pt x="17260" y="1568"/>
                    <a:pt x="17260" y="1568"/>
                  </a:cubicBezTo>
                  <a:cubicBezTo>
                    <a:pt x="17260" y="523"/>
                    <a:pt x="16432" y="0"/>
                    <a:pt x="15554" y="0"/>
                  </a:cubicBezTo>
                  <a:cubicBezTo>
                    <a:pt x="6046" y="0"/>
                    <a:pt x="6046" y="0"/>
                    <a:pt x="6046" y="0"/>
                  </a:cubicBezTo>
                  <a:cubicBezTo>
                    <a:pt x="5168" y="0"/>
                    <a:pt x="4340" y="523"/>
                    <a:pt x="3901" y="1568"/>
                  </a:cubicBezTo>
                  <a:cubicBezTo>
                    <a:pt x="439" y="12368"/>
                    <a:pt x="439" y="12368"/>
                    <a:pt x="439" y="12368"/>
                  </a:cubicBezTo>
                  <a:cubicBezTo>
                    <a:pt x="0" y="12890"/>
                    <a:pt x="0" y="14400"/>
                    <a:pt x="0" y="14923"/>
                  </a:cubicBezTo>
                  <a:cubicBezTo>
                    <a:pt x="878" y="20032"/>
                    <a:pt x="878" y="20032"/>
                    <a:pt x="878" y="20032"/>
                  </a:cubicBezTo>
                  <a:cubicBezTo>
                    <a:pt x="878" y="21077"/>
                    <a:pt x="1707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19893" y="21600"/>
                    <a:pt x="20722" y="21077"/>
                    <a:pt x="20722" y="20032"/>
                  </a:cubicBezTo>
                  <a:cubicBezTo>
                    <a:pt x="21600" y="14923"/>
                    <a:pt x="21600" y="14923"/>
                    <a:pt x="21600" y="14923"/>
                  </a:cubicBezTo>
                  <a:cubicBezTo>
                    <a:pt x="21600" y="14400"/>
                    <a:pt x="21600" y="12890"/>
                    <a:pt x="21161" y="12368"/>
                  </a:cubicBezTo>
                  <a:close/>
                  <a:moveTo>
                    <a:pt x="19455" y="15968"/>
                  </a:moveTo>
                  <a:cubicBezTo>
                    <a:pt x="19455" y="18000"/>
                    <a:pt x="19455" y="18000"/>
                    <a:pt x="19455" y="18000"/>
                  </a:cubicBezTo>
                  <a:cubicBezTo>
                    <a:pt x="19455" y="19045"/>
                    <a:pt x="18577" y="19568"/>
                    <a:pt x="18138" y="19568"/>
                  </a:cubicBezTo>
                  <a:cubicBezTo>
                    <a:pt x="3462" y="19568"/>
                    <a:pt x="3462" y="19568"/>
                    <a:pt x="3462" y="19568"/>
                  </a:cubicBezTo>
                  <a:cubicBezTo>
                    <a:pt x="3023" y="19568"/>
                    <a:pt x="2194" y="19045"/>
                    <a:pt x="2194" y="18000"/>
                  </a:cubicBezTo>
                  <a:cubicBezTo>
                    <a:pt x="1707" y="15968"/>
                    <a:pt x="1707" y="15968"/>
                    <a:pt x="1707" y="15968"/>
                  </a:cubicBezTo>
                  <a:cubicBezTo>
                    <a:pt x="1707" y="15445"/>
                    <a:pt x="2194" y="14400"/>
                    <a:pt x="3023" y="14400"/>
                  </a:cubicBezTo>
                  <a:cubicBezTo>
                    <a:pt x="18577" y="14400"/>
                    <a:pt x="18577" y="14400"/>
                    <a:pt x="18577" y="14400"/>
                  </a:cubicBezTo>
                  <a:cubicBezTo>
                    <a:pt x="19455" y="14400"/>
                    <a:pt x="19893" y="15445"/>
                    <a:pt x="19455" y="1596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  <p:sp>
          <p:nvSpPr>
            <p:cNvPr id="208" name="Shape">
              <a:extLst>
                <a:ext uri="{FF2B5EF4-FFF2-40B4-BE49-F238E27FC236}">
                  <a16:creationId xmlns:a16="http://schemas.microsoft.com/office/drawing/2014/main" id="{9FF3F55A-5C29-8000-2E0F-55A9C93C7C98}"/>
                </a:ext>
              </a:extLst>
            </p:cNvPr>
            <p:cNvSpPr/>
            <p:nvPr/>
          </p:nvSpPr>
          <p:spPr>
            <a:xfrm>
              <a:off x="10489703" y="5547102"/>
              <a:ext cx="574626" cy="3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24" y="0"/>
                  </a:moveTo>
                  <a:cubicBezTo>
                    <a:pt x="11196" y="0"/>
                    <a:pt x="11196" y="0"/>
                    <a:pt x="11196" y="0"/>
                  </a:cubicBezTo>
                  <a:cubicBezTo>
                    <a:pt x="3816" y="0"/>
                    <a:pt x="3816" y="0"/>
                    <a:pt x="3816" y="0"/>
                  </a:cubicBezTo>
                  <a:cubicBezTo>
                    <a:pt x="2016" y="0"/>
                    <a:pt x="0" y="1844"/>
                    <a:pt x="0" y="4478"/>
                  </a:cubicBezTo>
                  <a:cubicBezTo>
                    <a:pt x="0" y="17491"/>
                    <a:pt x="0" y="17491"/>
                    <a:pt x="0" y="17491"/>
                  </a:cubicBezTo>
                  <a:cubicBezTo>
                    <a:pt x="0" y="20072"/>
                    <a:pt x="2016" y="21600"/>
                    <a:pt x="3816" y="21600"/>
                  </a:cubicBezTo>
                  <a:cubicBezTo>
                    <a:pt x="11448" y="21600"/>
                    <a:pt x="11448" y="21600"/>
                    <a:pt x="11448" y="21600"/>
                  </a:cubicBezTo>
                  <a:cubicBezTo>
                    <a:pt x="18324" y="21600"/>
                    <a:pt x="18324" y="21600"/>
                    <a:pt x="18324" y="21600"/>
                  </a:cubicBezTo>
                  <a:cubicBezTo>
                    <a:pt x="20088" y="21600"/>
                    <a:pt x="21600" y="20072"/>
                    <a:pt x="21600" y="17491"/>
                  </a:cubicBezTo>
                  <a:cubicBezTo>
                    <a:pt x="21600" y="4478"/>
                    <a:pt x="21600" y="4478"/>
                    <a:pt x="21600" y="4478"/>
                  </a:cubicBezTo>
                  <a:cubicBezTo>
                    <a:pt x="21600" y="1844"/>
                    <a:pt x="20088" y="0"/>
                    <a:pt x="18324" y="0"/>
                  </a:cubicBezTo>
                  <a:close/>
                  <a:moveTo>
                    <a:pt x="9396" y="16016"/>
                  </a:moveTo>
                  <a:cubicBezTo>
                    <a:pt x="9396" y="5953"/>
                    <a:pt x="9396" y="5953"/>
                    <a:pt x="9396" y="5953"/>
                  </a:cubicBezTo>
                  <a:cubicBezTo>
                    <a:pt x="14004" y="10800"/>
                    <a:pt x="14004" y="10800"/>
                    <a:pt x="14004" y="10800"/>
                  </a:cubicBezTo>
                  <a:lnTo>
                    <a:pt x="9396" y="1601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2149" y="1837509"/>
            <a:ext cx="3244242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2149" y="1324348"/>
            <a:ext cx="2403566" cy="1045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7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D90F172-AEAB-8608-EF75-A209664ED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" r="2826" b="42783"/>
          <a:stretch/>
        </p:blipFill>
        <p:spPr>
          <a:xfrm>
            <a:off x="966356" y="136525"/>
            <a:ext cx="9596552" cy="6365875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BEF41D9-944A-05C9-B072-1BA266662E57}"/>
              </a:ext>
            </a:extLst>
          </p:cNvPr>
          <p:cNvSpPr txBox="1"/>
          <p:nvPr/>
        </p:nvSpPr>
        <p:spPr>
          <a:xfrm>
            <a:off x="9566874" y="3134796"/>
            <a:ext cx="2404993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실습 예제와 동일</a:t>
            </a:r>
            <a:r>
              <a:rPr lang="en-US" altLang="ko-KR" b="1" spc="300" dirty="0">
                <a:latin typeface="+mn-ea"/>
                <a:cs typeface="Source Sans Pro Semibold"/>
              </a:rPr>
              <a:t>!</a:t>
            </a:r>
            <a:endParaRPr lang="en-US" b="1" spc="300" dirty="0">
              <a:latin typeface="+mn-ea"/>
              <a:cs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9662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188381" y="68108"/>
            <a:ext cx="5032568" cy="455125"/>
            <a:chOff x="6046407" y="1591776"/>
            <a:chExt cx="3466469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4" y="1618763"/>
              <a:ext cx="2583532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en-US" sz="2000" b="1" spc="300" dirty="0">
                  <a:latin typeface="+mj-ea"/>
                  <a:ea typeface="+mj-ea"/>
                  <a:cs typeface="Source Sans Pro Semibold"/>
                </a:rPr>
                <a:t>Flow chart</a:t>
              </a: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07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05D7D77-B2D2-043A-3F07-15DCADE00A2D}"/>
              </a:ext>
            </a:extLst>
          </p:cNvPr>
          <p:cNvGrpSpPr/>
          <p:nvPr/>
        </p:nvGrpSpPr>
        <p:grpSpPr>
          <a:xfrm>
            <a:off x="9672229" y="5521671"/>
            <a:ext cx="1446833" cy="447531"/>
            <a:chOff x="9617496" y="5521671"/>
            <a:chExt cx="1446833" cy="447531"/>
          </a:xfrm>
        </p:grpSpPr>
        <p:sp>
          <p:nvSpPr>
            <p:cNvPr id="198" name="Shape">
              <a:extLst>
                <a:ext uri="{FF2B5EF4-FFF2-40B4-BE49-F238E27FC236}">
                  <a16:creationId xmlns:a16="http://schemas.microsoft.com/office/drawing/2014/main" id="{F2EE62EE-C09B-B837-CAC7-208E7A12F70F}"/>
                </a:ext>
              </a:extLst>
            </p:cNvPr>
            <p:cNvSpPr/>
            <p:nvPr/>
          </p:nvSpPr>
          <p:spPr>
            <a:xfrm>
              <a:off x="9617496" y="5521671"/>
              <a:ext cx="532061" cy="44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12368"/>
                  </a:moveTo>
                  <a:cubicBezTo>
                    <a:pt x="17260" y="1568"/>
                    <a:pt x="17260" y="1568"/>
                    <a:pt x="17260" y="1568"/>
                  </a:cubicBezTo>
                  <a:cubicBezTo>
                    <a:pt x="17260" y="523"/>
                    <a:pt x="16432" y="0"/>
                    <a:pt x="15554" y="0"/>
                  </a:cubicBezTo>
                  <a:cubicBezTo>
                    <a:pt x="6046" y="0"/>
                    <a:pt x="6046" y="0"/>
                    <a:pt x="6046" y="0"/>
                  </a:cubicBezTo>
                  <a:cubicBezTo>
                    <a:pt x="5168" y="0"/>
                    <a:pt x="4340" y="523"/>
                    <a:pt x="3901" y="1568"/>
                  </a:cubicBezTo>
                  <a:cubicBezTo>
                    <a:pt x="439" y="12368"/>
                    <a:pt x="439" y="12368"/>
                    <a:pt x="439" y="12368"/>
                  </a:cubicBezTo>
                  <a:cubicBezTo>
                    <a:pt x="0" y="12890"/>
                    <a:pt x="0" y="14400"/>
                    <a:pt x="0" y="14923"/>
                  </a:cubicBezTo>
                  <a:cubicBezTo>
                    <a:pt x="878" y="20032"/>
                    <a:pt x="878" y="20032"/>
                    <a:pt x="878" y="20032"/>
                  </a:cubicBezTo>
                  <a:cubicBezTo>
                    <a:pt x="878" y="21077"/>
                    <a:pt x="1707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19893" y="21600"/>
                    <a:pt x="20722" y="21077"/>
                    <a:pt x="20722" y="20032"/>
                  </a:cubicBezTo>
                  <a:cubicBezTo>
                    <a:pt x="21600" y="14923"/>
                    <a:pt x="21600" y="14923"/>
                    <a:pt x="21600" y="14923"/>
                  </a:cubicBezTo>
                  <a:cubicBezTo>
                    <a:pt x="21600" y="14400"/>
                    <a:pt x="21600" y="12890"/>
                    <a:pt x="21161" y="12368"/>
                  </a:cubicBezTo>
                  <a:close/>
                  <a:moveTo>
                    <a:pt x="19455" y="15968"/>
                  </a:moveTo>
                  <a:cubicBezTo>
                    <a:pt x="19455" y="18000"/>
                    <a:pt x="19455" y="18000"/>
                    <a:pt x="19455" y="18000"/>
                  </a:cubicBezTo>
                  <a:cubicBezTo>
                    <a:pt x="19455" y="19045"/>
                    <a:pt x="18577" y="19568"/>
                    <a:pt x="18138" y="19568"/>
                  </a:cubicBezTo>
                  <a:cubicBezTo>
                    <a:pt x="3462" y="19568"/>
                    <a:pt x="3462" y="19568"/>
                    <a:pt x="3462" y="19568"/>
                  </a:cubicBezTo>
                  <a:cubicBezTo>
                    <a:pt x="3023" y="19568"/>
                    <a:pt x="2194" y="19045"/>
                    <a:pt x="2194" y="18000"/>
                  </a:cubicBezTo>
                  <a:cubicBezTo>
                    <a:pt x="1707" y="15968"/>
                    <a:pt x="1707" y="15968"/>
                    <a:pt x="1707" y="15968"/>
                  </a:cubicBezTo>
                  <a:cubicBezTo>
                    <a:pt x="1707" y="15445"/>
                    <a:pt x="2194" y="14400"/>
                    <a:pt x="3023" y="14400"/>
                  </a:cubicBezTo>
                  <a:cubicBezTo>
                    <a:pt x="18577" y="14400"/>
                    <a:pt x="18577" y="14400"/>
                    <a:pt x="18577" y="14400"/>
                  </a:cubicBezTo>
                  <a:cubicBezTo>
                    <a:pt x="19455" y="14400"/>
                    <a:pt x="19893" y="15445"/>
                    <a:pt x="19455" y="1596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  <p:sp>
          <p:nvSpPr>
            <p:cNvPr id="208" name="Shape">
              <a:extLst>
                <a:ext uri="{FF2B5EF4-FFF2-40B4-BE49-F238E27FC236}">
                  <a16:creationId xmlns:a16="http://schemas.microsoft.com/office/drawing/2014/main" id="{9FF3F55A-5C29-8000-2E0F-55A9C93C7C98}"/>
                </a:ext>
              </a:extLst>
            </p:cNvPr>
            <p:cNvSpPr/>
            <p:nvPr/>
          </p:nvSpPr>
          <p:spPr>
            <a:xfrm>
              <a:off x="10489703" y="5547102"/>
              <a:ext cx="574626" cy="3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24" y="0"/>
                  </a:moveTo>
                  <a:cubicBezTo>
                    <a:pt x="11196" y="0"/>
                    <a:pt x="11196" y="0"/>
                    <a:pt x="11196" y="0"/>
                  </a:cubicBezTo>
                  <a:cubicBezTo>
                    <a:pt x="3816" y="0"/>
                    <a:pt x="3816" y="0"/>
                    <a:pt x="3816" y="0"/>
                  </a:cubicBezTo>
                  <a:cubicBezTo>
                    <a:pt x="2016" y="0"/>
                    <a:pt x="0" y="1844"/>
                    <a:pt x="0" y="4478"/>
                  </a:cubicBezTo>
                  <a:cubicBezTo>
                    <a:pt x="0" y="17491"/>
                    <a:pt x="0" y="17491"/>
                    <a:pt x="0" y="17491"/>
                  </a:cubicBezTo>
                  <a:cubicBezTo>
                    <a:pt x="0" y="20072"/>
                    <a:pt x="2016" y="21600"/>
                    <a:pt x="3816" y="21600"/>
                  </a:cubicBezTo>
                  <a:cubicBezTo>
                    <a:pt x="11448" y="21600"/>
                    <a:pt x="11448" y="21600"/>
                    <a:pt x="11448" y="21600"/>
                  </a:cubicBezTo>
                  <a:cubicBezTo>
                    <a:pt x="18324" y="21600"/>
                    <a:pt x="18324" y="21600"/>
                    <a:pt x="18324" y="21600"/>
                  </a:cubicBezTo>
                  <a:cubicBezTo>
                    <a:pt x="20088" y="21600"/>
                    <a:pt x="21600" y="20072"/>
                    <a:pt x="21600" y="17491"/>
                  </a:cubicBezTo>
                  <a:cubicBezTo>
                    <a:pt x="21600" y="4478"/>
                    <a:pt x="21600" y="4478"/>
                    <a:pt x="21600" y="4478"/>
                  </a:cubicBezTo>
                  <a:cubicBezTo>
                    <a:pt x="21600" y="1844"/>
                    <a:pt x="20088" y="0"/>
                    <a:pt x="18324" y="0"/>
                  </a:cubicBezTo>
                  <a:close/>
                  <a:moveTo>
                    <a:pt x="9396" y="16016"/>
                  </a:moveTo>
                  <a:cubicBezTo>
                    <a:pt x="9396" y="5953"/>
                    <a:pt x="9396" y="5953"/>
                    <a:pt x="9396" y="5953"/>
                  </a:cubicBezTo>
                  <a:cubicBezTo>
                    <a:pt x="14004" y="10800"/>
                    <a:pt x="14004" y="10800"/>
                    <a:pt x="14004" y="10800"/>
                  </a:cubicBezTo>
                  <a:lnTo>
                    <a:pt x="9396" y="1601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2149" y="1837509"/>
            <a:ext cx="3244242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8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743E77-2499-3EFF-3199-A4AA6E64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78" y="411872"/>
            <a:ext cx="8851608" cy="5766485"/>
          </a:xfrm>
          <a:prstGeom prst="rect">
            <a:avLst/>
          </a:prstGeom>
        </p:spPr>
      </p:pic>
      <p:pic>
        <p:nvPicPr>
          <p:cNvPr id="1026" name="Picture 2" descr="원형, 화살표 아이콘 에 Image Editor Tools">
            <a:extLst>
              <a:ext uri="{FF2B5EF4-FFF2-40B4-BE49-F238E27FC236}">
                <a16:creationId xmlns:a16="http://schemas.microsoft.com/office/drawing/2014/main" id="{11D9F46D-9F89-49D0-EDC0-3C750425B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71" y="3017838"/>
            <a:ext cx="1613429" cy="16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BB42D1-7AA5-7A0D-EA6F-F0BAA11EFF39}"/>
              </a:ext>
            </a:extLst>
          </p:cNvPr>
          <p:cNvSpPr/>
          <p:nvPr/>
        </p:nvSpPr>
        <p:spPr>
          <a:xfrm>
            <a:off x="1470216" y="523233"/>
            <a:ext cx="5277716" cy="143256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03D3B2A-C580-ED1A-BCCF-5E1C10B3CCF7}"/>
              </a:ext>
            </a:extLst>
          </p:cNvPr>
          <p:cNvSpPr/>
          <p:nvPr/>
        </p:nvSpPr>
        <p:spPr>
          <a:xfrm>
            <a:off x="1467533" y="1958964"/>
            <a:ext cx="1495800" cy="267230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C213739-CEB8-9440-BD20-DB5732ABAA08}"/>
              </a:ext>
            </a:extLst>
          </p:cNvPr>
          <p:cNvSpPr txBox="1"/>
          <p:nvPr/>
        </p:nvSpPr>
        <p:spPr>
          <a:xfrm>
            <a:off x="1727389" y="4312401"/>
            <a:ext cx="998875" cy="2616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sz="1100" b="1" spc="300">
                <a:latin typeface="+mn-ea"/>
                <a:cs typeface="Source Sans Pro Semibold"/>
              </a:rPr>
              <a:t>게임 </a:t>
            </a:r>
            <a:r>
              <a:rPr lang="ko-KR" altLang="en-US" sz="1100" b="1" spc="300" dirty="0" err="1">
                <a:latin typeface="+mn-ea"/>
                <a:cs typeface="Source Sans Pro Semibold"/>
              </a:rPr>
              <a:t>오버후</a:t>
            </a:r>
            <a:endParaRPr lang="en-US" sz="1100" b="1" spc="300" dirty="0">
              <a:latin typeface="+mn-ea"/>
              <a:cs typeface="Source Sans Pro Semibold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1044985-141D-AEEC-44DD-9C73F085FA38}"/>
              </a:ext>
            </a:extLst>
          </p:cNvPr>
          <p:cNvSpPr txBox="1"/>
          <p:nvPr/>
        </p:nvSpPr>
        <p:spPr>
          <a:xfrm>
            <a:off x="5991984" y="1611038"/>
            <a:ext cx="637416" cy="2616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sz="1100" b="1" spc="300">
                <a:latin typeface="+mn-ea"/>
                <a:cs typeface="Source Sans Pro Semibold"/>
              </a:rPr>
              <a:t>시작 전</a:t>
            </a:r>
            <a:endParaRPr lang="en-US" sz="1100" b="1" spc="300" dirty="0">
              <a:latin typeface="+mn-ea"/>
              <a:cs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3808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1">
            <a:extLst>
              <a:ext uri="{FF2B5EF4-FFF2-40B4-BE49-F238E27FC236}">
                <a16:creationId xmlns:a16="http://schemas.microsoft.com/office/drawing/2014/main" id="{E3163289-06EE-7887-8240-30ED1BEE0328}"/>
              </a:ext>
            </a:extLst>
          </p:cNvPr>
          <p:cNvGrpSpPr/>
          <p:nvPr/>
        </p:nvGrpSpPr>
        <p:grpSpPr>
          <a:xfrm>
            <a:off x="552448" y="648747"/>
            <a:ext cx="5467351" cy="455125"/>
            <a:chOff x="6046407" y="1591776"/>
            <a:chExt cx="3916226" cy="649455"/>
          </a:xfrm>
        </p:grpSpPr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D397BB98-9754-F273-3CD2-2A281BA75BA6}"/>
                </a:ext>
              </a:extLst>
            </p:cNvPr>
            <p:cNvSpPr txBox="1"/>
            <p:nvPr/>
          </p:nvSpPr>
          <p:spPr>
            <a:xfrm>
              <a:off x="6929343" y="1618763"/>
              <a:ext cx="3033290" cy="57095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2000" b="1" spc="300" dirty="0">
                  <a:latin typeface="+mj-ea"/>
                  <a:ea typeface="+mj-ea"/>
                  <a:cs typeface="Source Sans Pro Semibold"/>
                </a:rPr>
                <a:t>설계결과 및 논의 및 참고 문헌</a:t>
              </a:r>
              <a:endParaRPr lang="en-US" sz="2000" b="1" spc="300" dirty="0">
                <a:latin typeface="+mj-ea"/>
                <a:ea typeface="+mj-ea"/>
                <a:cs typeface="Source Sans Pro Semibold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8164762D-A0AD-3F5C-AC26-9606E730555A}"/>
                </a:ext>
              </a:extLst>
            </p:cNvPr>
            <p:cNvSpPr txBox="1"/>
            <p:nvPr/>
          </p:nvSpPr>
          <p:spPr>
            <a:xfrm>
              <a:off x="6046407" y="1591776"/>
              <a:ext cx="610890" cy="59793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0" i="0" kern="1200">
                  <a:solidFill>
                    <a:schemeClr val="tx1"/>
                  </a:solidFill>
                  <a:latin typeface="Butler Medium"/>
                  <a:ea typeface="Butler Medium"/>
                  <a:cs typeface="Butler Medium"/>
                </a:defRPr>
              </a:lvl1pPr>
            </a:lstStyle>
            <a:p>
              <a:pPr algn="r">
                <a:defRPr/>
              </a:pPr>
              <a:r>
                <a:rPr lang="en-US" sz="4000" dirty="0">
                  <a:latin typeface="Noto Sans KR Medium"/>
                  <a:ea typeface="Noto Sans KR Medium"/>
                </a:rPr>
                <a:t>08</a:t>
              </a:r>
            </a:p>
          </p:txBody>
        </p:sp>
        <p:cxnSp>
          <p:nvCxnSpPr>
            <p:cNvPr id="80" name="Straight Connector 9">
              <a:extLst>
                <a:ext uri="{FF2B5EF4-FFF2-40B4-BE49-F238E27FC236}">
                  <a16:creationId xmlns:a16="http://schemas.microsoft.com/office/drawing/2014/main" id="{5D4F2481-B134-6115-6D22-C987A64E508A}"/>
                </a:ext>
              </a:extLst>
            </p:cNvPr>
            <p:cNvCxnSpPr/>
            <p:nvPr/>
          </p:nvCxnSpPr>
          <p:spPr>
            <a:xfrm>
              <a:off x="6788008" y="1591776"/>
              <a:ext cx="0" cy="6494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05D7D77-B2D2-043A-3F07-15DCADE00A2D}"/>
              </a:ext>
            </a:extLst>
          </p:cNvPr>
          <p:cNvGrpSpPr/>
          <p:nvPr/>
        </p:nvGrpSpPr>
        <p:grpSpPr>
          <a:xfrm>
            <a:off x="9672229" y="5521671"/>
            <a:ext cx="1446833" cy="447531"/>
            <a:chOff x="9617496" y="5521671"/>
            <a:chExt cx="1446833" cy="447531"/>
          </a:xfrm>
        </p:grpSpPr>
        <p:sp>
          <p:nvSpPr>
            <p:cNvPr id="198" name="Shape">
              <a:extLst>
                <a:ext uri="{FF2B5EF4-FFF2-40B4-BE49-F238E27FC236}">
                  <a16:creationId xmlns:a16="http://schemas.microsoft.com/office/drawing/2014/main" id="{F2EE62EE-C09B-B837-CAC7-208E7A12F70F}"/>
                </a:ext>
              </a:extLst>
            </p:cNvPr>
            <p:cNvSpPr/>
            <p:nvPr/>
          </p:nvSpPr>
          <p:spPr>
            <a:xfrm>
              <a:off x="9617496" y="5521671"/>
              <a:ext cx="532061" cy="44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12368"/>
                  </a:moveTo>
                  <a:cubicBezTo>
                    <a:pt x="17260" y="1568"/>
                    <a:pt x="17260" y="1568"/>
                    <a:pt x="17260" y="1568"/>
                  </a:cubicBezTo>
                  <a:cubicBezTo>
                    <a:pt x="17260" y="523"/>
                    <a:pt x="16432" y="0"/>
                    <a:pt x="15554" y="0"/>
                  </a:cubicBezTo>
                  <a:cubicBezTo>
                    <a:pt x="6046" y="0"/>
                    <a:pt x="6046" y="0"/>
                    <a:pt x="6046" y="0"/>
                  </a:cubicBezTo>
                  <a:cubicBezTo>
                    <a:pt x="5168" y="0"/>
                    <a:pt x="4340" y="523"/>
                    <a:pt x="3901" y="1568"/>
                  </a:cubicBezTo>
                  <a:cubicBezTo>
                    <a:pt x="439" y="12368"/>
                    <a:pt x="439" y="12368"/>
                    <a:pt x="439" y="12368"/>
                  </a:cubicBezTo>
                  <a:cubicBezTo>
                    <a:pt x="0" y="12890"/>
                    <a:pt x="0" y="14400"/>
                    <a:pt x="0" y="14923"/>
                  </a:cubicBezTo>
                  <a:cubicBezTo>
                    <a:pt x="878" y="20032"/>
                    <a:pt x="878" y="20032"/>
                    <a:pt x="878" y="20032"/>
                  </a:cubicBezTo>
                  <a:cubicBezTo>
                    <a:pt x="878" y="21077"/>
                    <a:pt x="1707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19893" y="21600"/>
                    <a:pt x="20722" y="21077"/>
                    <a:pt x="20722" y="20032"/>
                  </a:cubicBezTo>
                  <a:cubicBezTo>
                    <a:pt x="21600" y="14923"/>
                    <a:pt x="21600" y="14923"/>
                    <a:pt x="21600" y="14923"/>
                  </a:cubicBezTo>
                  <a:cubicBezTo>
                    <a:pt x="21600" y="14400"/>
                    <a:pt x="21600" y="12890"/>
                    <a:pt x="21161" y="12368"/>
                  </a:cubicBezTo>
                  <a:close/>
                  <a:moveTo>
                    <a:pt x="19455" y="15968"/>
                  </a:moveTo>
                  <a:cubicBezTo>
                    <a:pt x="19455" y="18000"/>
                    <a:pt x="19455" y="18000"/>
                    <a:pt x="19455" y="18000"/>
                  </a:cubicBezTo>
                  <a:cubicBezTo>
                    <a:pt x="19455" y="19045"/>
                    <a:pt x="18577" y="19568"/>
                    <a:pt x="18138" y="19568"/>
                  </a:cubicBezTo>
                  <a:cubicBezTo>
                    <a:pt x="3462" y="19568"/>
                    <a:pt x="3462" y="19568"/>
                    <a:pt x="3462" y="19568"/>
                  </a:cubicBezTo>
                  <a:cubicBezTo>
                    <a:pt x="3023" y="19568"/>
                    <a:pt x="2194" y="19045"/>
                    <a:pt x="2194" y="18000"/>
                  </a:cubicBezTo>
                  <a:cubicBezTo>
                    <a:pt x="1707" y="15968"/>
                    <a:pt x="1707" y="15968"/>
                    <a:pt x="1707" y="15968"/>
                  </a:cubicBezTo>
                  <a:cubicBezTo>
                    <a:pt x="1707" y="15445"/>
                    <a:pt x="2194" y="14400"/>
                    <a:pt x="3023" y="14400"/>
                  </a:cubicBezTo>
                  <a:cubicBezTo>
                    <a:pt x="18577" y="14400"/>
                    <a:pt x="18577" y="14400"/>
                    <a:pt x="18577" y="14400"/>
                  </a:cubicBezTo>
                  <a:cubicBezTo>
                    <a:pt x="19455" y="14400"/>
                    <a:pt x="19893" y="15445"/>
                    <a:pt x="19455" y="1596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  <p:sp>
          <p:nvSpPr>
            <p:cNvPr id="208" name="Shape">
              <a:extLst>
                <a:ext uri="{FF2B5EF4-FFF2-40B4-BE49-F238E27FC236}">
                  <a16:creationId xmlns:a16="http://schemas.microsoft.com/office/drawing/2014/main" id="{9FF3F55A-5C29-8000-2E0F-55A9C93C7C98}"/>
                </a:ext>
              </a:extLst>
            </p:cNvPr>
            <p:cNvSpPr/>
            <p:nvPr/>
          </p:nvSpPr>
          <p:spPr>
            <a:xfrm>
              <a:off x="10489703" y="5547102"/>
              <a:ext cx="574626" cy="39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24" y="0"/>
                  </a:moveTo>
                  <a:cubicBezTo>
                    <a:pt x="11196" y="0"/>
                    <a:pt x="11196" y="0"/>
                    <a:pt x="11196" y="0"/>
                  </a:cubicBezTo>
                  <a:cubicBezTo>
                    <a:pt x="3816" y="0"/>
                    <a:pt x="3816" y="0"/>
                    <a:pt x="3816" y="0"/>
                  </a:cubicBezTo>
                  <a:cubicBezTo>
                    <a:pt x="2016" y="0"/>
                    <a:pt x="0" y="1844"/>
                    <a:pt x="0" y="4478"/>
                  </a:cubicBezTo>
                  <a:cubicBezTo>
                    <a:pt x="0" y="17491"/>
                    <a:pt x="0" y="17491"/>
                    <a:pt x="0" y="17491"/>
                  </a:cubicBezTo>
                  <a:cubicBezTo>
                    <a:pt x="0" y="20072"/>
                    <a:pt x="2016" y="21600"/>
                    <a:pt x="3816" y="21600"/>
                  </a:cubicBezTo>
                  <a:cubicBezTo>
                    <a:pt x="11448" y="21600"/>
                    <a:pt x="11448" y="21600"/>
                    <a:pt x="11448" y="21600"/>
                  </a:cubicBezTo>
                  <a:cubicBezTo>
                    <a:pt x="18324" y="21600"/>
                    <a:pt x="18324" y="21600"/>
                    <a:pt x="18324" y="21600"/>
                  </a:cubicBezTo>
                  <a:cubicBezTo>
                    <a:pt x="20088" y="21600"/>
                    <a:pt x="21600" y="20072"/>
                    <a:pt x="21600" y="17491"/>
                  </a:cubicBezTo>
                  <a:cubicBezTo>
                    <a:pt x="21600" y="4478"/>
                    <a:pt x="21600" y="4478"/>
                    <a:pt x="21600" y="4478"/>
                  </a:cubicBezTo>
                  <a:cubicBezTo>
                    <a:pt x="21600" y="1844"/>
                    <a:pt x="20088" y="0"/>
                    <a:pt x="18324" y="0"/>
                  </a:cubicBezTo>
                  <a:close/>
                  <a:moveTo>
                    <a:pt x="9396" y="16016"/>
                  </a:moveTo>
                  <a:cubicBezTo>
                    <a:pt x="9396" y="5953"/>
                    <a:pt x="9396" y="5953"/>
                    <a:pt x="9396" y="5953"/>
                  </a:cubicBezTo>
                  <a:cubicBezTo>
                    <a:pt x="14004" y="10800"/>
                    <a:pt x="14004" y="10800"/>
                    <a:pt x="14004" y="10800"/>
                  </a:cubicBezTo>
                  <a:lnTo>
                    <a:pt x="9396" y="1601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lnSpc>
                  <a:spcPct val="80000"/>
                </a:lnSpc>
                <a:defRPr sz="7000" spc="140">
                  <a:solidFill>
                    <a:srgbClr val="FFFFFF"/>
                  </a:solidFill>
                </a:defRPr>
              </a:pPr>
              <a:endParaRPr dirty="0">
                <a:latin typeface="Noto Sans KR Light"/>
              </a:endParaRP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055309C-952B-2D27-BFCE-3DC12D3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86713" y="309360"/>
            <a:ext cx="1247587" cy="266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2149" y="1837509"/>
            <a:ext cx="3244242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Noto Sans KR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2149" y="1324348"/>
            <a:ext cx="2403566" cy="1045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01CB63ED-8854-F93D-E1AF-D12E24A4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9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38A628-2BBA-C6C8-C340-964C42A88091}"/>
              </a:ext>
            </a:extLst>
          </p:cNvPr>
          <p:cNvSpPr txBox="1"/>
          <p:nvPr/>
        </p:nvSpPr>
        <p:spPr>
          <a:xfrm>
            <a:off x="393699" y="1518165"/>
            <a:ext cx="9503834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1. LCD </a:t>
            </a:r>
            <a:r>
              <a:rPr lang="ko-KR" altLang="en-US" b="1" spc="300" dirty="0">
                <a:latin typeface="+mn-ea"/>
                <a:cs typeface="Source Sans Pro Semibold"/>
              </a:rPr>
              <a:t>갱신 요청은 배열로 구현 </a:t>
            </a:r>
            <a:r>
              <a:rPr lang="en-US" altLang="ko-KR" b="1" spc="300" dirty="0">
                <a:latin typeface="+mn-ea"/>
                <a:cs typeface="Source Sans Pro Semibold"/>
              </a:rPr>
              <a:t>round queue</a:t>
            </a:r>
            <a:r>
              <a:rPr lang="ko-KR" altLang="en-US" b="1" spc="300" dirty="0">
                <a:latin typeface="+mn-ea"/>
                <a:cs typeface="Source Sans Pro Semibold"/>
              </a:rPr>
              <a:t>에 저장 </a:t>
            </a:r>
            <a:r>
              <a:rPr lang="en-US" altLang="ko-KR" b="1" spc="300" dirty="0">
                <a:latin typeface="+mn-ea"/>
                <a:cs typeface="Source Sans Pro Semibold"/>
              </a:rPr>
              <a:t>-&gt;</a:t>
            </a:r>
            <a:r>
              <a:rPr lang="ko-KR" altLang="en-US" b="1" spc="300" dirty="0">
                <a:latin typeface="+mn-ea"/>
                <a:cs typeface="Source Sans Pro Semibold"/>
              </a:rPr>
              <a:t>부록</a:t>
            </a:r>
            <a:r>
              <a:rPr lang="en-US" altLang="ko-KR" b="1" spc="300" dirty="0">
                <a:latin typeface="+mn-ea"/>
                <a:cs typeface="Source Sans Pro Semibold"/>
              </a:rPr>
              <a:t>A2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7A2EE07-3211-4970-99BA-98000B347BAC}"/>
              </a:ext>
            </a:extLst>
          </p:cNvPr>
          <p:cNvSpPr txBox="1"/>
          <p:nvPr/>
        </p:nvSpPr>
        <p:spPr>
          <a:xfrm>
            <a:off x="393698" y="2153227"/>
            <a:ext cx="8978901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2. </a:t>
            </a:r>
            <a:r>
              <a:rPr lang="ko-KR" altLang="en-US" b="1" spc="300" dirty="0">
                <a:latin typeface="+mn-ea"/>
                <a:cs typeface="Source Sans Pro Semibold"/>
              </a:rPr>
              <a:t>레벨 시스템 </a:t>
            </a:r>
            <a:r>
              <a:rPr lang="en-US" altLang="ko-KR" b="1" spc="300" dirty="0">
                <a:latin typeface="+mn-ea"/>
                <a:cs typeface="Source Sans Pro Semibold"/>
              </a:rPr>
              <a:t>(</a:t>
            </a:r>
            <a:r>
              <a:rPr lang="ko-KR" altLang="en-US" b="1" spc="300" dirty="0">
                <a:latin typeface="+mn-ea"/>
                <a:cs typeface="Source Sans Pro Semibold"/>
              </a:rPr>
              <a:t>레벨</a:t>
            </a:r>
            <a:r>
              <a:rPr lang="en-US" altLang="ko-KR" b="1" spc="300" dirty="0">
                <a:latin typeface="+mn-ea"/>
                <a:cs typeface="Source Sans Pro Semibold"/>
              </a:rPr>
              <a:t>:1 ~ </a:t>
            </a:r>
            <a:r>
              <a:rPr lang="ko-KR" altLang="en-US" b="1" spc="300" dirty="0">
                <a:latin typeface="+mn-ea"/>
                <a:cs typeface="Source Sans Pro Semibold"/>
              </a:rPr>
              <a:t>레벨</a:t>
            </a:r>
            <a:r>
              <a:rPr lang="en-US" altLang="ko-KR" b="1" spc="300" dirty="0">
                <a:latin typeface="+mn-ea"/>
                <a:cs typeface="Source Sans Pro Semibold"/>
              </a:rPr>
              <a:t>7) : </a:t>
            </a:r>
            <a:r>
              <a:rPr lang="ko-KR" altLang="en-US" b="1" spc="300" dirty="0">
                <a:latin typeface="+mn-ea"/>
                <a:cs typeface="Source Sans Pro Semibold"/>
              </a:rPr>
              <a:t>속도가 빨라 짐 </a:t>
            </a:r>
            <a:r>
              <a:rPr lang="en-US" altLang="ko-KR" b="1" spc="300" dirty="0">
                <a:latin typeface="+mn-ea"/>
                <a:cs typeface="Source Sans Pro Semibold"/>
              </a:rPr>
              <a:t>-&gt; </a:t>
            </a:r>
            <a:r>
              <a:rPr lang="ko-KR" altLang="en-US" b="1" spc="300" dirty="0">
                <a:latin typeface="+mn-ea"/>
                <a:cs typeface="Source Sans Pro Semibold"/>
              </a:rPr>
              <a:t>부록 </a:t>
            </a:r>
            <a:r>
              <a:rPr lang="en-US" altLang="ko-KR" b="1" spc="300" dirty="0">
                <a:latin typeface="+mn-ea"/>
                <a:cs typeface="Source Sans Pro Semibold"/>
              </a:rPr>
              <a:t>A1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B33B7-4C04-88D6-1F0A-B87064BC8CEB}"/>
              </a:ext>
            </a:extLst>
          </p:cNvPr>
          <p:cNvSpPr txBox="1"/>
          <p:nvPr/>
        </p:nvSpPr>
        <p:spPr>
          <a:xfrm>
            <a:off x="393699" y="2799998"/>
            <a:ext cx="6963834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3. </a:t>
            </a:r>
            <a:r>
              <a:rPr lang="ko-KR" altLang="en-US" b="1" spc="300" dirty="0">
                <a:latin typeface="+mn-ea"/>
                <a:cs typeface="Source Sans Pro Semibold"/>
              </a:rPr>
              <a:t>점수 시스템 </a:t>
            </a:r>
            <a:r>
              <a:rPr lang="en-US" altLang="ko-KR" b="1" spc="300" dirty="0">
                <a:latin typeface="+mn-ea"/>
                <a:cs typeface="Source Sans Pro Semibold"/>
              </a:rPr>
              <a:t>: </a:t>
            </a:r>
            <a:r>
              <a:rPr lang="ko-KR" altLang="en-US" b="1" spc="300" dirty="0">
                <a:latin typeface="+mn-ea"/>
                <a:cs typeface="Source Sans Pro Semibold"/>
              </a:rPr>
              <a:t>버틴 시간 </a:t>
            </a:r>
            <a:r>
              <a:rPr lang="en-US" altLang="ko-KR" b="1" spc="300" dirty="0">
                <a:latin typeface="+mn-ea"/>
                <a:cs typeface="Source Sans Pro Semibold"/>
              </a:rPr>
              <a:t>1</a:t>
            </a:r>
            <a:r>
              <a:rPr lang="ko-KR" altLang="en-US" b="1" spc="300" dirty="0">
                <a:latin typeface="+mn-ea"/>
                <a:cs typeface="Source Sans Pro Semibold"/>
              </a:rPr>
              <a:t>초당 </a:t>
            </a:r>
            <a:r>
              <a:rPr lang="en-US" altLang="ko-KR" b="1" spc="300" dirty="0">
                <a:latin typeface="+mn-ea"/>
                <a:cs typeface="Source Sans Pro Semibold"/>
              </a:rPr>
              <a:t>1</a:t>
            </a:r>
            <a:r>
              <a:rPr lang="ko-KR" altLang="en-US" b="1" spc="300" dirty="0">
                <a:latin typeface="+mn-ea"/>
                <a:cs typeface="Source Sans Pro Semibold"/>
              </a:rPr>
              <a:t>점 씩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FE7A6-F430-D2F6-05AC-B91B4C9A5802}"/>
              </a:ext>
            </a:extLst>
          </p:cNvPr>
          <p:cNvSpPr txBox="1"/>
          <p:nvPr/>
        </p:nvSpPr>
        <p:spPr>
          <a:xfrm>
            <a:off x="486831" y="5599870"/>
            <a:ext cx="6963834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ko-KR" altLang="en-US" b="1" spc="300" dirty="0">
                <a:latin typeface="+mn-ea"/>
                <a:cs typeface="Source Sans Pro Semibold"/>
              </a:rPr>
              <a:t>이 </a:t>
            </a:r>
            <a:r>
              <a:rPr lang="en-US" altLang="ko-KR" b="1" spc="300" dirty="0">
                <a:latin typeface="+mn-ea"/>
                <a:cs typeface="Source Sans Pro Semibold"/>
              </a:rPr>
              <a:t>ppt</a:t>
            </a:r>
            <a:r>
              <a:rPr lang="ko-KR" altLang="en-US" b="1" spc="300" dirty="0">
                <a:latin typeface="+mn-ea"/>
                <a:cs typeface="Source Sans Pro Semibold"/>
              </a:rPr>
              <a:t>의 실습 보드 사진들의 출처 </a:t>
            </a:r>
            <a:r>
              <a:rPr lang="en-US" altLang="ko-KR" b="1" spc="300" dirty="0">
                <a:latin typeface="+mn-ea"/>
                <a:cs typeface="Source Sans Pro Semibold"/>
              </a:rPr>
              <a:t>: </a:t>
            </a:r>
            <a:r>
              <a:rPr lang="ko-KR" altLang="en-US" b="1" spc="300" dirty="0">
                <a:latin typeface="+mn-ea"/>
                <a:cs typeface="Source Sans Pro Semibold"/>
              </a:rPr>
              <a:t>교수님 </a:t>
            </a:r>
            <a:r>
              <a:rPr lang="en-US" altLang="ko-KR" b="1" spc="300" dirty="0">
                <a:latin typeface="+mn-ea"/>
                <a:cs typeface="Source Sans Pro Semibold"/>
              </a:rPr>
              <a:t>ppt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29084-8F25-C6D5-8AD8-9D8ECB864F8B}"/>
              </a:ext>
            </a:extLst>
          </p:cNvPr>
          <p:cNvSpPr txBox="1"/>
          <p:nvPr/>
        </p:nvSpPr>
        <p:spPr>
          <a:xfrm>
            <a:off x="393699" y="3446769"/>
            <a:ext cx="6963834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4. </a:t>
            </a:r>
            <a:r>
              <a:rPr lang="ko-KR" altLang="en-US" b="1" spc="300" dirty="0">
                <a:latin typeface="+mn-ea"/>
                <a:cs typeface="Source Sans Pro Semibold"/>
              </a:rPr>
              <a:t>키 패드 같은 값 반복 입력 가능 </a:t>
            </a:r>
            <a:r>
              <a:rPr lang="en-US" altLang="ko-KR" b="1" spc="300" dirty="0">
                <a:latin typeface="+mn-ea"/>
                <a:cs typeface="Source Sans Pro Semibold"/>
              </a:rPr>
              <a:t>-&gt; </a:t>
            </a:r>
            <a:r>
              <a:rPr lang="ko-KR" altLang="en-US" b="1" spc="300" dirty="0">
                <a:latin typeface="+mn-ea"/>
                <a:cs typeface="Source Sans Pro Semibold"/>
              </a:rPr>
              <a:t>부록 </a:t>
            </a:r>
            <a:r>
              <a:rPr lang="en-US" altLang="ko-KR" b="1" spc="300" dirty="0">
                <a:latin typeface="+mn-ea"/>
                <a:cs typeface="Source Sans Pro Semibold"/>
              </a:rPr>
              <a:t>A5</a:t>
            </a:r>
            <a:endParaRPr lang="en-US" b="1" spc="300" dirty="0">
              <a:latin typeface="+mn-ea"/>
              <a:cs typeface="Source Sans Pro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3DCCE-8687-8E79-F468-DDAE0FA80D74}"/>
              </a:ext>
            </a:extLst>
          </p:cNvPr>
          <p:cNvSpPr txBox="1"/>
          <p:nvPr/>
        </p:nvSpPr>
        <p:spPr>
          <a:xfrm>
            <a:off x="393698" y="4093540"/>
            <a:ext cx="6963834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 algn="just">
              <a:defRPr/>
            </a:pPr>
            <a:r>
              <a:rPr lang="en-US" altLang="ko-KR" b="1" spc="300" dirty="0">
                <a:latin typeface="+mn-ea"/>
                <a:cs typeface="Source Sans Pro Semibold"/>
              </a:rPr>
              <a:t>5. </a:t>
            </a:r>
            <a:r>
              <a:rPr lang="ko-KR" altLang="en-US" b="1" spc="300" dirty="0">
                <a:latin typeface="+mn-ea"/>
                <a:cs typeface="Source Sans Pro Semibold"/>
              </a:rPr>
              <a:t>여러가지의 인풋 동시 입력 가능</a:t>
            </a:r>
            <a:endParaRPr lang="en-US" b="1" spc="300" dirty="0">
              <a:latin typeface="+mn-ea"/>
              <a:cs typeface="Source Sans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941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9070</TotalTime>
  <Words>7945</Words>
  <Application>Microsoft Office PowerPoint</Application>
  <PresentationFormat>와이드스크린</PresentationFormat>
  <Paragraphs>1239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Noto Sans KR Light</vt:lpstr>
      <vt:lpstr>Noto Sans KR Medium</vt:lpstr>
      <vt:lpstr>Noto Sans KR Regular</vt:lpstr>
      <vt:lpstr>돋움체</vt:lpstr>
      <vt:lpstr>맑은 고딕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현우 양</dc:creator>
  <cp:lastModifiedBy>명섭 권</cp:lastModifiedBy>
  <cp:revision>72</cp:revision>
  <dcterms:created xsi:type="dcterms:W3CDTF">2022-10-18T11:37:08Z</dcterms:created>
  <dcterms:modified xsi:type="dcterms:W3CDTF">2024-01-21T06:00:39Z</dcterms:modified>
  <cp:version/>
</cp:coreProperties>
</file>